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Raleway"/>
      <p:regular r:id="rId52"/>
      <p:bold r:id="rId53"/>
      <p:italic r:id="rId54"/>
      <p:boldItalic r:id="rId55"/>
    </p:embeddedFont>
    <p:embeddedFont>
      <p:font typeface="Roboto"/>
      <p:regular r:id="rId56"/>
      <p:bold r:id="rId57"/>
      <p:italic r:id="rId58"/>
      <p:boldItalic r:id="rId59"/>
    </p:embeddedFont>
    <p:embeddedFont>
      <p:font typeface="Lato"/>
      <p:regular r:id="rId60"/>
      <p:bold r:id="rId61"/>
      <p:italic r:id="rId62"/>
      <p:boldItalic r:id="rId63"/>
    </p:embeddedFont>
    <p:embeddedFont>
      <p:font typeface="Pacifico"/>
      <p:regular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93A1AAE-2F99-409E-A821-F6CD54CB5247}">
  <a:tblStyle styleId="{293A1AAE-2F99-409E-A821-F6CD54CB524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ato-italic.fntdata"/><Relationship Id="rId61" Type="http://schemas.openxmlformats.org/officeDocument/2006/relationships/font" Target="fonts/Lato-bold.fntdata"/><Relationship Id="rId20" Type="http://schemas.openxmlformats.org/officeDocument/2006/relationships/slide" Target="slides/slide14.xml"/><Relationship Id="rId64" Type="http://schemas.openxmlformats.org/officeDocument/2006/relationships/font" Target="fonts/Pacifico-regular.fntdata"/><Relationship Id="rId63" Type="http://schemas.openxmlformats.org/officeDocument/2006/relationships/font" Target="fonts/Lat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Lato-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aleway-bold.fntdata"/><Relationship Id="rId52" Type="http://schemas.openxmlformats.org/officeDocument/2006/relationships/font" Target="fonts/Raleway-regular.fntdata"/><Relationship Id="rId11" Type="http://schemas.openxmlformats.org/officeDocument/2006/relationships/slide" Target="slides/slide5.xml"/><Relationship Id="rId55" Type="http://schemas.openxmlformats.org/officeDocument/2006/relationships/font" Target="fonts/Raleway-boldItalic.fntdata"/><Relationship Id="rId10" Type="http://schemas.openxmlformats.org/officeDocument/2006/relationships/slide" Target="slides/slide4.xml"/><Relationship Id="rId54" Type="http://schemas.openxmlformats.org/officeDocument/2006/relationships/font" Target="fonts/Raleway-italic.fntdata"/><Relationship Id="rId13" Type="http://schemas.openxmlformats.org/officeDocument/2006/relationships/slide" Target="slides/slide7.xml"/><Relationship Id="rId57" Type="http://schemas.openxmlformats.org/officeDocument/2006/relationships/font" Target="fonts/Roboto-bold.fntdata"/><Relationship Id="rId12" Type="http://schemas.openxmlformats.org/officeDocument/2006/relationships/slide" Target="slides/slide6.xml"/><Relationship Id="rId56" Type="http://schemas.openxmlformats.org/officeDocument/2006/relationships/font" Target="fonts/Roboto-regular.fntdata"/><Relationship Id="rId15" Type="http://schemas.openxmlformats.org/officeDocument/2006/relationships/slide" Target="slides/slide9.xml"/><Relationship Id="rId59" Type="http://schemas.openxmlformats.org/officeDocument/2006/relationships/font" Target="fonts/Roboto-boldItalic.fntdata"/><Relationship Id="rId14" Type="http://schemas.openxmlformats.org/officeDocument/2006/relationships/slide" Target="slides/slide8.xml"/><Relationship Id="rId58" Type="http://schemas.openxmlformats.org/officeDocument/2006/relationships/font" Target="fonts/Robo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sz="1300">
                <a:solidFill>
                  <a:schemeClr val="dk1"/>
                </a:solidFill>
              </a:rPr>
              <a:t>-</a:t>
            </a:r>
            <a:r>
              <a:rPr lang="en" sz="700">
                <a:solidFill>
                  <a:schemeClr val="dk1"/>
                </a:solidFill>
                <a:latin typeface="Times New Roman"/>
                <a:ea typeface="Times New Roman"/>
                <a:cs typeface="Times New Roman"/>
                <a:sym typeface="Times New Roman"/>
              </a:rPr>
              <a:t>       </a:t>
            </a:r>
            <a:r>
              <a:rPr lang="en" sz="1300">
                <a:solidFill>
                  <a:schemeClr val="dk1"/>
                </a:solidFill>
              </a:rPr>
              <a:t>We believe everyone loves movies! Or at least everyone has an opinion about which movies are the best!</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b9a0b07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b9a0b07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f2f0610fcd_4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f2f0610fcd_4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2f0610fcd_4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f2f0610fcd_4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f2f0610fcd_4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f2f0610fcd_4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f2dd890f9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f2dd890f9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f2dd890f9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f2dd890f9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f2dd890f9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f2dd890f9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f2f0610fcd_4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f2f0610fcd_4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300">
                <a:solidFill>
                  <a:schemeClr val="dk1"/>
                </a:solidFill>
              </a:rPr>
              <a:t>Real quick recap of other tech we used. </a:t>
            </a:r>
            <a:endParaRPr sz="1300">
              <a:solidFill>
                <a:schemeClr val="dk1"/>
              </a:solidFill>
            </a:endParaRPr>
          </a:p>
          <a:p>
            <a:pPr indent="0" lvl="0" marL="914400" rtl="0" algn="l">
              <a:lnSpc>
                <a:spcPct val="115000"/>
              </a:lnSpc>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300">
                <a:solidFill>
                  <a:schemeClr val="dk1"/>
                </a:solidFill>
              </a:rPr>
              <a:t>Jupyter Notebooks, obviously significant. </a:t>
            </a:r>
            <a:endParaRPr sz="1300">
              <a:solidFill>
                <a:schemeClr val="dk1"/>
              </a:solidFill>
            </a:endParaRPr>
          </a:p>
          <a:p>
            <a:pPr indent="0" lvl="0" marL="914400" rtl="0" algn="l">
              <a:lnSpc>
                <a:spcPct val="115000"/>
              </a:lnSpc>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300">
                <a:solidFill>
                  <a:schemeClr val="dk1"/>
                </a:solidFill>
              </a:rPr>
              <a:t>Call out: ProfileReport dependency. </a:t>
            </a:r>
            <a:endParaRPr sz="1300">
              <a:solidFill>
                <a:schemeClr val="dk1"/>
              </a:solidFill>
            </a:endParaRPr>
          </a:p>
          <a:p>
            <a:pPr indent="0" lvl="0" marL="914400" rtl="0" algn="l">
              <a:lnSpc>
                <a:spcPct val="115000"/>
              </a:lnSpc>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300">
                <a:solidFill>
                  <a:schemeClr val="dk1"/>
                </a:solidFill>
              </a:rPr>
              <a:t>Data hosted in a PostgreSQL on AWS. </a:t>
            </a:r>
            <a:endParaRPr sz="1300">
              <a:solidFill>
                <a:schemeClr val="dk1"/>
              </a:solidFill>
            </a:endParaRPr>
          </a:p>
          <a:p>
            <a:pPr indent="0" lvl="0" marL="914400" rtl="0" algn="l">
              <a:lnSpc>
                <a:spcPct val="115000"/>
              </a:lnSpc>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300">
                <a:solidFill>
                  <a:schemeClr val="dk1"/>
                </a:solidFill>
              </a:rPr>
              <a:t>Chose Tableau for versatility/plug ‘n play.</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f2f0610fcd_4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f2f0610fcd_4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300">
                <a:solidFill>
                  <a:schemeClr val="dk1"/>
                </a:solidFill>
              </a:rPr>
              <a:t>We had priors about what could predict movie success. And a few of those features jumped out at us when we began poking around the raw and clean versions of the data.</a:t>
            </a:r>
            <a:endParaRPr sz="1300">
              <a:solidFill>
                <a:schemeClr val="dk1"/>
              </a:solidFill>
            </a:endParaRPr>
          </a:p>
          <a:p>
            <a:pPr indent="0" lvl="0" marL="914400" rtl="0" algn="l">
              <a:lnSpc>
                <a:spcPct val="115000"/>
              </a:lnSpc>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300">
                <a:solidFill>
                  <a:schemeClr val="dk1"/>
                </a:solidFill>
              </a:rPr>
              <a:t>For instance, there seemed to be a fairly clear relationship between release year/engagement with a film, as depicted by the number of user reviews (internet, recency bias, expansion of IMDb/TMDB datasets? All plausible contributors)</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f2f0610fcd_4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f2f0610fcd_4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300">
                <a:solidFill>
                  <a:schemeClr val="dk1"/>
                </a:solidFill>
              </a:rPr>
              <a:t>Another one – average IMDb scores and TMDB scores of films. These are weighted user scores of each film. That IMDb average also seemed to correspond with Metascore, a measure generated by critics’ input (similar lines as RT?)</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sz="1300">
                <a:solidFill>
                  <a:schemeClr val="dk1"/>
                </a:solidFill>
              </a:rPr>
              <a:t>-</a:t>
            </a:r>
            <a:r>
              <a:rPr lang="en" sz="700">
                <a:solidFill>
                  <a:schemeClr val="dk1"/>
                </a:solidFill>
                <a:latin typeface="Times New Roman"/>
                <a:ea typeface="Times New Roman"/>
                <a:cs typeface="Times New Roman"/>
                <a:sym typeface="Times New Roman"/>
              </a:rPr>
              <a:t>       </a:t>
            </a:r>
            <a:r>
              <a:rPr lang="en" sz="1300">
                <a:solidFill>
                  <a:schemeClr val="dk1"/>
                </a:solidFill>
              </a:rPr>
              <a:t>We picked movies as a topic since they have been our go-to escape from the ever-present covid topic. </a:t>
            </a:r>
            <a:endParaRPr sz="1300">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sz="1300">
                <a:solidFill>
                  <a:schemeClr val="dk1"/>
                </a:solidFill>
              </a:rPr>
              <a:t>-</a:t>
            </a:r>
            <a:r>
              <a:rPr lang="en" sz="700">
                <a:solidFill>
                  <a:schemeClr val="dk1"/>
                </a:solidFill>
                <a:latin typeface="Times New Roman"/>
                <a:ea typeface="Times New Roman"/>
                <a:cs typeface="Times New Roman"/>
                <a:sym typeface="Times New Roman"/>
              </a:rPr>
              <a:t>       </a:t>
            </a:r>
            <a:r>
              <a:rPr lang="en" sz="1300">
                <a:solidFill>
                  <a:schemeClr val="dk1"/>
                </a:solidFill>
              </a:rPr>
              <a:t>Since we know streaming services use data modeling to help us pick what to watch next, we wondered who’s using data to determine what entertainment content to make next. </a:t>
            </a:r>
            <a:endParaRPr sz="1300">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sz="1300">
                <a:solidFill>
                  <a:schemeClr val="dk1"/>
                </a:solidFill>
              </a:rPr>
              <a:t>-</a:t>
            </a:r>
            <a:r>
              <a:rPr lang="en" sz="700">
                <a:solidFill>
                  <a:schemeClr val="dk1"/>
                </a:solidFill>
                <a:latin typeface="Times New Roman"/>
                <a:ea typeface="Times New Roman"/>
                <a:cs typeface="Times New Roman"/>
                <a:sym typeface="Times New Roman"/>
              </a:rPr>
              <a:t>       </a:t>
            </a:r>
            <a:r>
              <a:rPr lang="en" sz="1300">
                <a:solidFill>
                  <a:schemeClr val="dk1"/>
                </a:solidFill>
              </a:rPr>
              <a:t>Introducing Movie MARK, a startup movie data company seeking funding.</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f2f0610fcd_4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f2f0610fcd_4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coefficient between average user vote and metascore is 0.67</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2f0610fcd_4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f2f0610fcd_4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300">
                <a:solidFill>
                  <a:schemeClr val="dk1"/>
                </a:solidFill>
              </a:rPr>
              <a:t>Similar story told by correlation matrix. </a:t>
            </a:r>
            <a:endParaRPr sz="1300">
              <a:solidFill>
                <a:schemeClr val="dk1"/>
              </a:solidFill>
            </a:endParaRPr>
          </a:p>
          <a:p>
            <a:pPr indent="0" lvl="0" marL="914400" rtl="0" algn="l">
              <a:lnSpc>
                <a:spcPct val="115000"/>
              </a:lnSpc>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300">
                <a:solidFill>
                  <a:schemeClr val="dk1"/>
                </a:solidFill>
              </a:rPr>
              <a:t>Not all of our variables were represented here, and you already know we didn’t end up keeping many of them. </a:t>
            </a:r>
            <a:endParaRPr sz="1300">
              <a:solidFill>
                <a:schemeClr val="dk1"/>
              </a:solidFill>
            </a:endParaRPr>
          </a:p>
          <a:p>
            <a:pPr indent="0" lvl="0" marL="914400" rtl="0" algn="l">
              <a:lnSpc>
                <a:spcPct val="115000"/>
              </a:lnSpc>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300">
                <a:solidFill>
                  <a:schemeClr val="dk1"/>
                </a:solidFill>
              </a:rPr>
              <a:t>But perhaps just as interesting as positive correlations were weak/negative correlations. </a:t>
            </a:r>
            <a:endParaRPr sz="1300">
              <a:solidFill>
                <a:schemeClr val="dk1"/>
              </a:solidFill>
            </a:endParaRPr>
          </a:p>
          <a:p>
            <a:pPr indent="0" lvl="0" marL="914400" rtl="0" algn="l">
              <a:lnSpc>
                <a:spcPct val="115000"/>
              </a:lnSpc>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300">
                <a:solidFill>
                  <a:schemeClr val="dk1"/>
                </a:solidFill>
              </a:rPr>
              <a:t>Release year – more engagement, more negativity with more new projects?</a:t>
            </a:r>
            <a:endParaRPr sz="1300">
              <a:solidFill>
                <a:schemeClr val="dk1"/>
              </a:solidFill>
            </a:endParaRPr>
          </a:p>
          <a:p>
            <a:pPr indent="0" lvl="0" marL="914400" rtl="0" algn="l">
              <a:lnSpc>
                <a:spcPct val="115000"/>
              </a:lnSpc>
              <a:spcBef>
                <a:spcPts val="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300">
                <a:solidFill>
                  <a:schemeClr val="dk1"/>
                </a:solidFill>
              </a:rPr>
              <a:t>Fewer high-quality projects? </a:t>
            </a:r>
            <a:endParaRPr sz="1300">
              <a:solidFill>
                <a:schemeClr val="dk1"/>
              </a:solidFill>
            </a:endParaRPr>
          </a:p>
          <a:p>
            <a:pPr indent="0" lvl="0" marL="914400" rtl="0" algn="l">
              <a:lnSpc>
                <a:spcPct val="115000"/>
              </a:lnSpc>
              <a:spcBef>
                <a:spcPts val="0"/>
              </a:spcBef>
              <a:spcAft>
                <a:spcPts val="0"/>
              </a:spcAft>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300">
                <a:solidFill>
                  <a:schemeClr val="dk1"/>
                </a:solidFill>
              </a:rPr>
              <a:t>Nostalgia for old movies?</a:t>
            </a:r>
            <a:endParaRPr sz="1300">
              <a:solidFill>
                <a:schemeClr val="dk1"/>
              </a:solidFill>
            </a:endParaRPr>
          </a:p>
          <a:p>
            <a:pPr indent="0" lvl="0" marL="914400" rtl="0" algn="l">
              <a:lnSpc>
                <a:spcPct val="115000"/>
              </a:lnSpc>
              <a:spcBef>
                <a:spcPts val="0"/>
              </a:spcBef>
              <a:spcAft>
                <a:spcPts val="0"/>
              </a:spcAft>
              <a:buNone/>
            </a:pPr>
            <a:r>
              <a:t/>
            </a:r>
            <a:endParaRPr sz="1300">
              <a:solidFill>
                <a:schemeClr val="dk1"/>
              </a:solidFill>
            </a:endParaRPr>
          </a:p>
          <a:p>
            <a:pPr indent="0" lvl="0" marL="914400" rtl="0" algn="l">
              <a:lnSpc>
                <a:spcPct val="115000"/>
              </a:lnSpc>
              <a:spcBef>
                <a:spcPts val="0"/>
              </a:spcBef>
              <a:spcAft>
                <a:spcPts val="0"/>
              </a:spcAft>
              <a:buNone/>
            </a:pPr>
            <a:r>
              <a:t/>
            </a:r>
            <a:endParaRPr sz="1300">
              <a:solidFill>
                <a:schemeClr val="dk1"/>
              </a:solidFill>
            </a:endParaRPr>
          </a:p>
          <a:p>
            <a:pPr indent="0" lvl="0" marL="457200" rtl="0" algn="l">
              <a:lnSpc>
                <a:spcPct val="115000"/>
              </a:lnSpc>
              <a:spcBef>
                <a:spcPts val="0"/>
              </a:spcBef>
              <a:spcAft>
                <a:spcPts val="0"/>
              </a:spcAft>
              <a:buNone/>
            </a:pPr>
            <a:r>
              <a:rPr lang="en">
                <a:solidFill>
                  <a:schemeClr val="dk1"/>
                </a:solidFill>
              </a:rPr>
              <a:t>-</a:t>
            </a:r>
            <a:r>
              <a:rPr lang="en" sz="700">
                <a:solidFill>
                  <a:schemeClr val="dk1"/>
                </a:solidFill>
                <a:latin typeface="Times New Roman"/>
                <a:ea typeface="Times New Roman"/>
                <a:cs typeface="Times New Roman"/>
                <a:sym typeface="Times New Roman"/>
              </a:rPr>
              <a:t>       </a:t>
            </a:r>
            <a:r>
              <a:rPr lang="en" sz="1300">
                <a:solidFill>
                  <a:schemeClr val="dk1"/>
                </a:solidFill>
              </a:rPr>
              <a:t>*You can get a more granular feel for some of the data in our dashboard. 1st viz – average vote by duration/worldwide box office numbers.</a:t>
            </a:r>
            <a:endParaRPr sz="1300">
              <a:solidFill>
                <a:schemeClr val="dk1"/>
              </a:solidFill>
            </a:endParaRPr>
          </a:p>
          <a:p>
            <a:pPr indent="0" lvl="0" marL="914400" rtl="0" algn="l">
              <a:lnSpc>
                <a:spcPct val="115000"/>
              </a:lnSpc>
              <a:spcBef>
                <a:spcPts val="0"/>
              </a:spcBef>
              <a:spcAft>
                <a:spcPts val="0"/>
              </a:spcAft>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300">
                <a:solidFill>
                  <a:schemeClr val="dk1"/>
                </a:solidFill>
              </a:rPr>
              <a:t>Spider-Man search: -- differing opinions, similar stratosphere at the box (dedicated fans of the franchise?)</a:t>
            </a:r>
            <a:endParaRPr sz="1300">
              <a:solidFill>
                <a:schemeClr val="dk1"/>
              </a:solidFill>
            </a:endParaRPr>
          </a:p>
          <a:p>
            <a:pPr indent="0" lvl="0" marL="914400" rtl="0" algn="l">
              <a:lnSpc>
                <a:spcPct val="115000"/>
              </a:lnSpc>
              <a:spcBef>
                <a:spcPts val="0"/>
              </a:spcBef>
              <a:spcAft>
                <a:spcPts val="0"/>
              </a:spcAft>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300">
                <a:solidFill>
                  <a:schemeClr val="dk1"/>
                </a:solidFill>
              </a:rPr>
              <a:t>Fast &amp; Furious (type: furious) – nice correspondence between well-liked/willingness to pay to see. Word-of-mouth factor?</a:t>
            </a:r>
            <a:endParaRPr sz="1300">
              <a:solidFill>
                <a:schemeClr val="dk1"/>
              </a:solidFill>
            </a:endParaRPr>
          </a:p>
          <a:p>
            <a:pPr indent="0" lvl="0" marL="914400" rtl="0" algn="l">
              <a:lnSpc>
                <a:spcPct val="115000"/>
              </a:lnSpc>
              <a:spcBef>
                <a:spcPts val="0"/>
              </a:spcBef>
              <a:spcAft>
                <a:spcPts val="0"/>
              </a:spcAft>
              <a:buNone/>
            </a:pPr>
            <a:r>
              <a:rPr lang="en">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300">
                <a:solidFill>
                  <a:schemeClr val="dk1"/>
                </a:solidFill>
              </a:rPr>
              <a:t>Both franchises: similar duration/runtime – with some exceptions, around the 120-130 sweet-spot</a:t>
            </a:r>
            <a:endParaRPr sz="1300">
              <a:solidFill>
                <a:schemeClr val="dk1"/>
              </a:solidFill>
            </a:endParaRPr>
          </a:p>
          <a:p>
            <a:pPr indent="0" lvl="0" marL="91440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2f0610fcd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f2f0610fcd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4292F"/>
                </a:solidFill>
              </a:rPr>
              <a:t>Some common issues in cleaning the data had to be overcome, including:</a:t>
            </a:r>
            <a:endParaRPr sz="1200">
              <a:solidFill>
                <a:srgbClr val="24292F"/>
              </a:solidFill>
            </a:endParaRPr>
          </a:p>
          <a:p>
            <a:pPr indent="-304800" lvl="0" marL="457200" rtl="0" algn="l">
              <a:lnSpc>
                <a:spcPct val="115000"/>
              </a:lnSpc>
              <a:spcBef>
                <a:spcPts val="1200"/>
              </a:spcBef>
              <a:spcAft>
                <a:spcPts val="0"/>
              </a:spcAft>
              <a:buClr>
                <a:srgbClr val="24292F"/>
              </a:buClr>
              <a:buSzPts val="1200"/>
              <a:buChar char="●"/>
            </a:pPr>
            <a:r>
              <a:rPr lang="en" sz="1200">
                <a:solidFill>
                  <a:srgbClr val="24292F"/>
                </a:solidFill>
              </a:rPr>
              <a:t>Strings of data that appeared to be in json format were not and had to be processed through string evaluation to extract the contents</a:t>
            </a:r>
            <a:endParaRPr sz="1200">
              <a:solidFill>
                <a:srgbClr val="24292F"/>
              </a:solidFill>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rPr>
              <a:t>Mixed data types within a data element that had to be identified and properly converted to the same data type</a:t>
            </a:r>
            <a:endParaRPr sz="1200">
              <a:solidFill>
                <a:srgbClr val="24292F"/>
              </a:solidFill>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rPr>
              <a:t>Currency abbreviations attached to numbers that casued the inferred data types to be rendered as strings</a:t>
            </a:r>
            <a:endParaRPr sz="1200">
              <a:solidFill>
                <a:srgbClr val="24292F"/>
              </a:solidFill>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rPr>
              <a:t>Raw data scraped from websites is generally prone to inconsistency in data structures, inconsistency in data encoding and data entry errors. This variability in data elements places great importance on discerning the actual meaning of values, matching strings to identify dictinct categories, and devising appropriate transformations for use in machine learning models</a:t>
            </a:r>
            <a:endParaRPr sz="1200">
              <a:solidFill>
                <a:srgbClr val="24292F"/>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F"/>
                </a:solidFill>
              </a:rPr>
              <a:t>The datasets were cleaned separ</a:t>
            </a:r>
            <a:endParaRPr sz="1200">
              <a:solidFill>
                <a:srgbClr val="24292F"/>
              </a:solidFill>
            </a:endParaRPr>
          </a:p>
          <a:p>
            <a:pPr indent="0" lvl="0" marL="0" rtl="0" algn="l">
              <a:spcBef>
                <a:spcPts val="12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f2f0610fcd_4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f2f0610fcd_4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 this is not an unweighted average across all IMDB users. This is a weighted average based on an undisclosed IMDB propietary algorithm. Scores range from 1 to 10.</a:t>
            </a:r>
            <a:endParaRPr sz="1800">
              <a:solidFill>
                <a:schemeClr val="dk1"/>
              </a:solidFill>
              <a:latin typeface="Lato"/>
              <a:ea typeface="Lato"/>
              <a:cs typeface="Lato"/>
              <a:sym typeface="Lato"/>
            </a:endParaRPr>
          </a:p>
          <a:p>
            <a:pPr indent="0" lvl="0" marL="0" rtl="0" algn="l">
              <a:lnSpc>
                <a:spcPct val="115000"/>
              </a:lnSpc>
              <a:spcBef>
                <a:spcPts val="1600"/>
              </a:spcBef>
              <a:spcAft>
                <a:spcPts val="0"/>
              </a:spcAft>
              <a:buNone/>
            </a:pPr>
            <a:r>
              <a:t/>
            </a:r>
            <a:endParaRPr sz="1800">
              <a:solidFill>
                <a:schemeClr val="dk1"/>
              </a:solidFill>
              <a:latin typeface="Lato"/>
              <a:ea typeface="Lato"/>
              <a:cs typeface="Lato"/>
              <a:sym typeface="Lato"/>
            </a:endParaRPr>
          </a:p>
          <a:p>
            <a:pPr indent="0" lvl="0" marL="0" rtl="0" algn="l">
              <a:lnSpc>
                <a:spcPct val="115000"/>
              </a:lnSpc>
              <a:spcBef>
                <a:spcPts val="1600"/>
              </a:spcBef>
              <a:spcAft>
                <a:spcPts val="0"/>
              </a:spcAft>
              <a:buNone/>
            </a:pPr>
            <a:r>
              <a:t/>
            </a:r>
            <a:endParaRPr sz="1800">
              <a:solidFill>
                <a:schemeClr val="dk1"/>
              </a:solidFill>
              <a:latin typeface="Lato"/>
              <a:ea typeface="Lato"/>
              <a:cs typeface="Lato"/>
              <a:sym typeface="Lato"/>
            </a:endParaRPr>
          </a:p>
          <a:p>
            <a:pPr indent="0" lvl="0" marL="0" rtl="0" algn="l">
              <a:spcBef>
                <a:spcPts val="1600"/>
              </a:spcBef>
              <a:spcAft>
                <a:spcPts val="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f2f0610fcd_4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f2f0610fcd_4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f2f0610fcd_4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f2f0610fcd_4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f2f0610fcd_4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f2f0610fcd_4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2f0610fcd_4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f2f0610fcd_4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f2f0610fcd_4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f2f0610fcd_4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f2f0610fcd_4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f2f0610fcd_4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sz="1300">
                <a:solidFill>
                  <a:schemeClr val="dk1"/>
                </a:solidFill>
              </a:rPr>
              <a:t>-</a:t>
            </a:r>
            <a:r>
              <a:rPr lang="en" sz="700">
                <a:solidFill>
                  <a:schemeClr val="dk1"/>
                </a:solidFill>
                <a:latin typeface="Times New Roman"/>
                <a:ea typeface="Times New Roman"/>
                <a:cs typeface="Times New Roman"/>
                <a:sym typeface="Times New Roman"/>
              </a:rPr>
              <a:t>       </a:t>
            </a:r>
            <a:r>
              <a:rPr lang="en" sz="1300">
                <a:solidFill>
                  <a:schemeClr val="dk1"/>
                </a:solidFill>
              </a:rPr>
              <a:t>The Movie MARK team is comprised of Maggie, Andrew, Rose, and Kathy and we chose to answer the question- what makes a movie successful?</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f2f0610fcd_4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f2f0610fcd_4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f2f0610fcd_4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f2f0610fcd_4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cb9a0b074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cb9a0b074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f2dd890f9a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f2dd890f9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f2f0610fcd_4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f2f0610fcd_4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f2f0610fcd_4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f2f0610fcd_4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f2f0610fcd_4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f2f0610fcd_4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ecf99a74e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ecf99a74e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f2f0610fcd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f2f0610fcd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f2f0610fcd_4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f2f0610fcd_4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sz="1300">
                <a:solidFill>
                  <a:srgbClr val="F46524"/>
                </a:solidFill>
              </a:rPr>
              <a:t>-</a:t>
            </a:r>
            <a:r>
              <a:rPr lang="en" sz="700">
                <a:solidFill>
                  <a:srgbClr val="F46524"/>
                </a:solidFill>
                <a:latin typeface="Times New Roman"/>
                <a:ea typeface="Times New Roman"/>
                <a:cs typeface="Times New Roman"/>
                <a:sym typeface="Times New Roman"/>
              </a:rPr>
              <a:t>       </a:t>
            </a:r>
            <a:r>
              <a:rPr lang="en" sz="1300">
                <a:solidFill>
                  <a:srgbClr val="F46524"/>
                </a:solidFill>
              </a:rPr>
              <a:t>But first we must define movie success</a:t>
            </a:r>
            <a:endParaRPr sz="1300">
              <a:solidFill>
                <a:srgbClr val="F46524"/>
              </a:solidFill>
            </a:endParaRPr>
          </a:p>
          <a:p>
            <a:pPr indent="0" lvl="0" marL="457200" rtl="0" algn="l">
              <a:lnSpc>
                <a:spcPct val="115000"/>
              </a:lnSpc>
              <a:spcBef>
                <a:spcPts val="0"/>
              </a:spcBef>
              <a:spcAft>
                <a:spcPts val="0"/>
              </a:spcAft>
              <a:buClr>
                <a:schemeClr val="dk1"/>
              </a:buClr>
              <a:buSzPts val="1100"/>
              <a:buFont typeface="Arial"/>
              <a:buNone/>
            </a:pPr>
            <a:r>
              <a:rPr lang="en" sz="1300">
                <a:solidFill>
                  <a:srgbClr val="F46524"/>
                </a:solidFill>
              </a:rPr>
              <a:t>-</a:t>
            </a:r>
            <a:r>
              <a:rPr lang="en" sz="700">
                <a:solidFill>
                  <a:srgbClr val="F46524"/>
                </a:solidFill>
                <a:latin typeface="Times New Roman"/>
                <a:ea typeface="Times New Roman"/>
                <a:cs typeface="Times New Roman"/>
                <a:sym typeface="Times New Roman"/>
              </a:rPr>
              <a:t>       </a:t>
            </a:r>
            <a:r>
              <a:rPr lang="en" sz="1300">
                <a:solidFill>
                  <a:srgbClr val="F46524"/>
                </a:solidFill>
              </a:rPr>
              <a:t>For our purposes, we consider a successful movie as one that is popular, is profitable, and perhaps even won notoriety through industry awards.</a:t>
            </a:r>
            <a:endParaRPr sz="1300">
              <a:solidFill>
                <a:srgbClr val="F46524"/>
              </a:solidFill>
            </a:endParaRPr>
          </a:p>
          <a:p>
            <a:pPr indent="0" lvl="0" marL="0" rtl="0" algn="l">
              <a:lnSpc>
                <a:spcPct val="115000"/>
              </a:lnSpc>
              <a:spcBef>
                <a:spcPts val="0"/>
              </a:spcBef>
              <a:spcAft>
                <a:spcPts val="0"/>
              </a:spcAft>
              <a:buClr>
                <a:schemeClr val="dk1"/>
              </a:buClr>
              <a:buSzPts val="1100"/>
              <a:buFont typeface="Arial"/>
              <a:buNone/>
            </a:pPr>
            <a:r>
              <a:rPr lang="en" sz="1300">
                <a:solidFill>
                  <a:srgbClr val="F46524"/>
                </a:solidFill>
              </a:rPr>
              <a:t> </a:t>
            </a:r>
            <a:endParaRPr sz="1300">
              <a:solidFill>
                <a:srgbClr val="F46524"/>
              </a:solidFill>
            </a:endParaRPr>
          </a:p>
          <a:p>
            <a:pPr indent="0" lvl="0" marL="457200" rtl="0" algn="l">
              <a:lnSpc>
                <a:spcPct val="115000"/>
              </a:lnSpc>
              <a:spcBef>
                <a:spcPts val="0"/>
              </a:spcBef>
              <a:spcAft>
                <a:spcPts val="0"/>
              </a:spcAft>
              <a:buClr>
                <a:schemeClr val="dk1"/>
              </a:buClr>
              <a:buSzPts val="1100"/>
              <a:buFont typeface="Arial"/>
              <a:buNone/>
            </a:pPr>
            <a:r>
              <a:t/>
            </a:r>
            <a:endParaRPr sz="1300">
              <a:solidFill>
                <a:srgbClr val="F46524"/>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f2f0610fcd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f2f0610fcd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f2f0610fcd_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f2f0610fcd_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f2f0610fcd_4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f2f0610fcd_4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f2f0610fc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f2f0610fc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f2f0610fcd_4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f2f0610fcd_4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ecf99a74e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ecf99a74e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f059b93a0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f059b93a0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300">
                <a:solidFill>
                  <a:schemeClr val="dk1"/>
                </a:solidFill>
              </a:rPr>
              <a:t>-</a:t>
            </a:r>
            <a:r>
              <a:rPr lang="en" sz="700">
                <a:solidFill>
                  <a:schemeClr val="dk1"/>
                </a:solidFill>
                <a:latin typeface="Times New Roman"/>
                <a:ea typeface="Times New Roman"/>
                <a:cs typeface="Times New Roman"/>
                <a:sym typeface="Times New Roman"/>
              </a:rPr>
              <a:t>       </a:t>
            </a:r>
            <a:r>
              <a:rPr lang="en" sz="1300">
                <a:solidFill>
                  <a:schemeClr val="dk1"/>
                </a:solidFill>
              </a:rPr>
              <a:t>But first we must define movie success</a:t>
            </a:r>
            <a:endParaRPr sz="1300">
              <a:solidFill>
                <a:schemeClr val="dk1"/>
              </a:solidFill>
            </a:endParaRPr>
          </a:p>
          <a:p>
            <a:pPr indent="0" lvl="0" marL="457200" rtl="0" algn="l">
              <a:lnSpc>
                <a:spcPct val="115000"/>
              </a:lnSpc>
              <a:spcBef>
                <a:spcPts val="0"/>
              </a:spcBef>
              <a:spcAft>
                <a:spcPts val="0"/>
              </a:spcAft>
              <a:buNone/>
            </a:pPr>
            <a:r>
              <a:rPr lang="en" sz="1300">
                <a:solidFill>
                  <a:schemeClr val="dk1"/>
                </a:solidFill>
              </a:rPr>
              <a:t>-</a:t>
            </a:r>
            <a:r>
              <a:rPr lang="en" sz="700">
                <a:solidFill>
                  <a:schemeClr val="dk1"/>
                </a:solidFill>
                <a:latin typeface="Times New Roman"/>
                <a:ea typeface="Times New Roman"/>
                <a:cs typeface="Times New Roman"/>
                <a:sym typeface="Times New Roman"/>
              </a:rPr>
              <a:t>       </a:t>
            </a:r>
            <a:r>
              <a:rPr lang="en" sz="1300">
                <a:solidFill>
                  <a:schemeClr val="dk1"/>
                </a:solidFill>
              </a:rPr>
              <a:t>For our purposes, we consider a successful movie as one that is popular, is profitable, and perhaps even won notoriety through industry awards.</a:t>
            </a:r>
            <a:endParaRPr sz="1300">
              <a:solidFill>
                <a:schemeClr val="dk1"/>
              </a:solidFill>
            </a:endParaRPr>
          </a:p>
          <a:p>
            <a:pPr indent="0" lvl="0" marL="0" rtl="0" algn="l">
              <a:lnSpc>
                <a:spcPct val="115000"/>
              </a:lnSpc>
              <a:spcBef>
                <a:spcPts val="0"/>
              </a:spcBef>
              <a:spcAft>
                <a:spcPts val="0"/>
              </a:spcAft>
              <a:buNone/>
            </a:pPr>
            <a:r>
              <a:rPr lang="en" sz="1300">
                <a:solidFill>
                  <a:schemeClr val="dk1"/>
                </a:solidFill>
              </a:rPr>
              <a:t> </a:t>
            </a:r>
            <a:endParaRPr sz="1300">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f059b93a0d_0_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f059b93a0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sz="1300">
                <a:solidFill>
                  <a:schemeClr val="dk1"/>
                </a:solidFill>
              </a:rPr>
              <a:t>-</a:t>
            </a:r>
            <a:r>
              <a:rPr lang="en" sz="700">
                <a:solidFill>
                  <a:schemeClr val="dk1"/>
                </a:solidFill>
                <a:latin typeface="Times New Roman"/>
                <a:ea typeface="Times New Roman"/>
                <a:cs typeface="Times New Roman"/>
                <a:sym typeface="Times New Roman"/>
              </a:rPr>
              <a:t>       </a:t>
            </a:r>
            <a:r>
              <a:rPr lang="en" sz="1300">
                <a:solidFill>
                  <a:schemeClr val="dk1"/>
                </a:solidFill>
              </a:rPr>
              <a:t>Before we dive into our data, let’s meet our stakeholder/potential customers who will benefit most from our work</a:t>
            </a:r>
            <a:endParaRPr sz="1300">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sz="1300">
                <a:solidFill>
                  <a:schemeClr val="dk1"/>
                </a:solidFill>
              </a:rPr>
              <a:t>-</a:t>
            </a:r>
            <a:r>
              <a:rPr lang="en" sz="700">
                <a:solidFill>
                  <a:schemeClr val="dk1"/>
                </a:solidFill>
                <a:latin typeface="Times New Roman"/>
                <a:ea typeface="Times New Roman"/>
                <a:cs typeface="Times New Roman"/>
                <a:sym typeface="Times New Roman"/>
              </a:rPr>
              <a:t>       </a:t>
            </a:r>
            <a:r>
              <a:rPr lang="en" sz="1300">
                <a:solidFill>
                  <a:schemeClr val="dk1"/>
                </a:solidFill>
              </a:rPr>
              <a:t>Meet Ellen. Ellen is launching a streaming service and wants to make sure she’s delivering what her audiences want and maximizing her investment capital.</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f059b93a0d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f059b93a0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sz="1300">
                <a:solidFill>
                  <a:schemeClr val="dk1"/>
                </a:solidFill>
              </a:rPr>
              <a:t>-</a:t>
            </a:r>
            <a:r>
              <a:rPr lang="en" sz="700">
                <a:solidFill>
                  <a:schemeClr val="dk1"/>
                </a:solidFill>
                <a:latin typeface="Times New Roman"/>
                <a:ea typeface="Times New Roman"/>
                <a:cs typeface="Times New Roman"/>
                <a:sym typeface="Times New Roman"/>
              </a:rPr>
              <a:t>       </a:t>
            </a:r>
            <a:r>
              <a:rPr lang="en" sz="1300">
                <a:solidFill>
                  <a:schemeClr val="dk1"/>
                </a:solidFill>
              </a:rPr>
              <a:t>Meet Sam. He got a few promotions and is now an up-and-coming movie exec ready to launch the next blockbuster hit. He thinks Movie MARK® can give his studio a competitive edge.</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sz="1300">
                <a:solidFill>
                  <a:schemeClr val="dk1"/>
                </a:solidFill>
              </a:rPr>
              <a:t>-</a:t>
            </a:r>
            <a:r>
              <a:rPr lang="en" sz="700">
                <a:solidFill>
                  <a:schemeClr val="dk1"/>
                </a:solidFill>
                <a:latin typeface="Times New Roman"/>
                <a:ea typeface="Times New Roman"/>
                <a:cs typeface="Times New Roman"/>
                <a:sym typeface="Times New Roman"/>
              </a:rPr>
              <a:t>       </a:t>
            </a:r>
            <a:r>
              <a:rPr lang="en" sz="1300">
                <a:solidFill>
                  <a:schemeClr val="dk1"/>
                </a:solidFill>
              </a:rPr>
              <a:t>Last but not least, meet Steel. His lovely new bundle of joy means his time is limited. </a:t>
            </a:r>
            <a:endParaRPr sz="1300">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sz="1300">
                <a:solidFill>
                  <a:schemeClr val="dk1"/>
                </a:solidFill>
              </a:rPr>
              <a:t>-</a:t>
            </a:r>
            <a:r>
              <a:rPr lang="en" sz="700">
                <a:solidFill>
                  <a:schemeClr val="dk1"/>
                </a:solidFill>
                <a:latin typeface="Times New Roman"/>
                <a:ea typeface="Times New Roman"/>
                <a:cs typeface="Times New Roman"/>
                <a:sym typeface="Times New Roman"/>
              </a:rPr>
              <a:t>       </a:t>
            </a:r>
            <a:r>
              <a:rPr lang="en" sz="1300">
                <a:solidFill>
                  <a:schemeClr val="dk1"/>
                </a:solidFill>
              </a:rPr>
              <a:t>Being a big movie enthusiast, he wants maximize his movie watching time without wasting hours searching for what to watch next.</a:t>
            </a:r>
            <a:endParaRPr sz="1300">
              <a:solidFill>
                <a:schemeClr val="dk1"/>
              </a:solidFill>
            </a:endParaRPr>
          </a:p>
          <a:p>
            <a:pPr indent="0" lvl="0" marL="0" rtl="0" algn="l">
              <a:spcBef>
                <a:spcPts val="0"/>
              </a:spcBef>
              <a:spcAft>
                <a:spcPts val="0"/>
              </a:spcAft>
              <a:buNone/>
            </a:pPr>
            <a:r>
              <a:rPr lang="en" sz="1300">
                <a:solidFill>
                  <a:schemeClr val="dk1"/>
                </a:solidFill>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sz="1300">
                <a:solidFill>
                  <a:schemeClr val="dk1"/>
                </a:solidFill>
              </a:rPr>
              <a:t>-</a:t>
            </a:r>
            <a:r>
              <a:rPr lang="en" sz="700">
                <a:solidFill>
                  <a:schemeClr val="dk1"/>
                </a:solidFill>
                <a:latin typeface="Times New Roman"/>
                <a:ea typeface="Times New Roman"/>
                <a:cs typeface="Times New Roman"/>
                <a:sym typeface="Times New Roman"/>
              </a:rPr>
              <a:t>       </a:t>
            </a:r>
            <a:r>
              <a:rPr lang="en" sz="1300">
                <a:solidFill>
                  <a:schemeClr val="dk1"/>
                </a:solidFill>
              </a:rPr>
              <a:t>Spoiler alert: our proof-of-concept machine learning model was only able to evaluate our numerical variables around ratings. </a:t>
            </a:r>
            <a:endParaRPr sz="1300">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sz="1300">
                <a:solidFill>
                  <a:schemeClr val="dk1"/>
                </a:solidFill>
              </a:rPr>
              <a:t>-</a:t>
            </a:r>
            <a:r>
              <a:rPr lang="en" sz="700">
                <a:solidFill>
                  <a:schemeClr val="dk1"/>
                </a:solidFill>
                <a:latin typeface="Times New Roman"/>
                <a:ea typeface="Times New Roman"/>
                <a:cs typeface="Times New Roman"/>
                <a:sym typeface="Times New Roman"/>
              </a:rPr>
              <a:t>       </a:t>
            </a:r>
            <a:r>
              <a:rPr lang="en" sz="1300">
                <a:solidFill>
                  <a:schemeClr val="dk1"/>
                </a:solidFill>
              </a:rPr>
              <a:t>The complexity of the data prevented us from predicting a movie’s success. </a:t>
            </a:r>
            <a:endParaRPr sz="1300">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sz="1300">
                <a:solidFill>
                  <a:schemeClr val="dk1"/>
                </a:solidFill>
              </a:rPr>
              <a:t>-</a:t>
            </a:r>
            <a:r>
              <a:rPr lang="en" sz="700">
                <a:solidFill>
                  <a:schemeClr val="dk1"/>
                </a:solidFill>
                <a:latin typeface="Times New Roman"/>
                <a:ea typeface="Times New Roman"/>
                <a:cs typeface="Times New Roman"/>
                <a:sym typeface="Times New Roman"/>
              </a:rPr>
              <a:t>       </a:t>
            </a:r>
            <a:r>
              <a:rPr lang="en" sz="1300">
                <a:solidFill>
                  <a:schemeClr val="dk1"/>
                </a:solidFill>
              </a:rPr>
              <a:t>Let’s talk about why.</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 </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www.imdb.com" TargetMode="External"/><Relationship Id="rId4" Type="http://schemas.openxmlformats.org/officeDocument/2006/relationships/hyperlink" Target="https://www.themoviedb.org/?language=en-US" TargetMode="External"/><Relationship Id="rId5" Type="http://schemas.openxmlformats.org/officeDocument/2006/relationships/hyperlink" Target="https://www.kaggle.com/rounakbanik/the-movies-dataset" TargetMode="External"/><Relationship Id="rId6" Type="http://schemas.openxmlformats.org/officeDocument/2006/relationships/image" Target="../media/image19.png"/><Relationship Id="rId7"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14.png"/><Relationship Id="rId6"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14.png"/><Relationship Id="rId6"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14.png"/><Relationship Id="rId6"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hyperlink" Target="https://github.com/amaloney3/mlenv_movie_success_predictor" TargetMode="External"/><Relationship Id="rId4" Type="http://schemas.openxmlformats.org/officeDocument/2006/relationships/hyperlink" Target="https://github.com/amaloney3/mlenv_movie_success_predictor/blob/main/README.m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movie do you want to watch next?</a:t>
            </a:r>
            <a:endParaRPr/>
          </a:p>
        </p:txBody>
      </p:sp>
      <p:sp>
        <p:nvSpPr>
          <p:cNvPr id="73" name="Google Shape;73;p13"/>
          <p:cNvSpPr txBox="1"/>
          <p:nvPr>
            <p:ph idx="1" type="subTitle"/>
          </p:nvPr>
        </p:nvSpPr>
        <p:spPr>
          <a:xfrm>
            <a:off x="2390275" y="3238450"/>
            <a:ext cx="65070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predicting movie success using Movie MARK</a:t>
            </a:r>
            <a:r>
              <a:rPr b="1" baseline="30000" lang="en" sz="2500"/>
              <a:t>®</a:t>
            </a:r>
            <a:endParaRPr b="1" sz="2400"/>
          </a:p>
        </p:txBody>
      </p:sp>
      <p:sp>
        <p:nvSpPr>
          <p:cNvPr id="74" name="Google Shape;74;p1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265500" y="1778350"/>
            <a:ext cx="4045200" cy="13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b="0" sz="1800">
              <a:solidFill>
                <a:schemeClr val="lt2"/>
              </a:solidFill>
            </a:endParaRPr>
          </a:p>
          <a:p>
            <a:pPr indent="-387350" lvl="0" marL="457200" rtl="0" algn="l">
              <a:spcBef>
                <a:spcPts val="0"/>
              </a:spcBef>
              <a:spcAft>
                <a:spcPts val="0"/>
              </a:spcAft>
              <a:buClr>
                <a:schemeClr val="lt2"/>
              </a:buClr>
              <a:buSzPts val="2500"/>
              <a:buChar char="-"/>
            </a:pPr>
            <a:r>
              <a:rPr lang="en" sz="2500">
                <a:solidFill>
                  <a:schemeClr val="lt2"/>
                </a:solidFill>
              </a:rPr>
              <a:t>Internet Movies DataBase (IMDb)*</a:t>
            </a:r>
            <a:endParaRPr sz="2500">
              <a:solidFill>
                <a:schemeClr val="lt2"/>
              </a:solidFill>
            </a:endParaRPr>
          </a:p>
          <a:p>
            <a:pPr indent="-387350" lvl="0" marL="457200" rtl="0" algn="l">
              <a:spcBef>
                <a:spcPts val="0"/>
              </a:spcBef>
              <a:spcAft>
                <a:spcPts val="0"/>
              </a:spcAft>
              <a:buClr>
                <a:srgbClr val="B7B7B7"/>
              </a:buClr>
              <a:buSzPts val="2500"/>
              <a:buChar char="-"/>
            </a:pPr>
            <a:r>
              <a:rPr lang="en" sz="2500">
                <a:solidFill>
                  <a:schemeClr val="lt2"/>
                </a:solidFill>
              </a:rPr>
              <a:t>The Movies DataBase (TMDB)*</a:t>
            </a:r>
            <a:endParaRPr sz="2500">
              <a:solidFill>
                <a:srgbClr val="B7B7B7"/>
              </a:solidFill>
            </a:endParaRPr>
          </a:p>
          <a:p>
            <a:pPr indent="-387350" lvl="0" marL="457200" rtl="0" algn="l">
              <a:spcBef>
                <a:spcPts val="0"/>
              </a:spcBef>
              <a:spcAft>
                <a:spcPts val="0"/>
              </a:spcAft>
              <a:buClr>
                <a:srgbClr val="B7B7B7"/>
              </a:buClr>
              <a:buSzPts val="2500"/>
              <a:buChar char="-"/>
            </a:pPr>
            <a:r>
              <a:rPr lang="en" sz="2500">
                <a:solidFill>
                  <a:srgbClr val="B7B7B7"/>
                </a:solidFill>
              </a:rPr>
              <a:t>Film Awards (IMDb)* (not used)</a:t>
            </a:r>
            <a:endParaRPr sz="2500">
              <a:solidFill>
                <a:srgbClr val="B7B7B7"/>
              </a:solidFill>
            </a:endParaRPr>
          </a:p>
        </p:txBody>
      </p:sp>
      <p:sp>
        <p:nvSpPr>
          <p:cNvPr id="147" name="Google Shape;147;p22"/>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2"/>
                </a:solidFill>
                <a:latin typeface="Lato"/>
                <a:ea typeface="Lato"/>
                <a:cs typeface="Lato"/>
                <a:sym typeface="Lato"/>
              </a:rPr>
              <a:t>Source:    </a:t>
            </a:r>
            <a:r>
              <a:rPr lang="en" sz="1000" u="sng">
                <a:solidFill>
                  <a:schemeClr val="hlink"/>
                </a:solidFill>
                <a:latin typeface="Lato"/>
                <a:ea typeface="Lato"/>
                <a:cs typeface="Lato"/>
                <a:sym typeface="Lato"/>
                <a:hlinkClick r:id="rId3"/>
              </a:rPr>
              <a:t>https://www.imdb.com</a:t>
            </a:r>
            <a:endParaRPr sz="1000">
              <a:solidFill>
                <a:schemeClr val="lt2"/>
              </a:solidFill>
              <a:latin typeface="Lato"/>
              <a:ea typeface="Lato"/>
              <a:cs typeface="Lato"/>
              <a:sym typeface="Lato"/>
            </a:endParaRPr>
          </a:p>
          <a:p>
            <a:pPr indent="0" lvl="0" marL="0" rtl="0" algn="l">
              <a:spcBef>
                <a:spcPts val="0"/>
              </a:spcBef>
              <a:spcAft>
                <a:spcPts val="0"/>
              </a:spcAft>
              <a:buNone/>
            </a:pPr>
            <a:r>
              <a:rPr lang="en" sz="1000">
                <a:solidFill>
                  <a:schemeClr val="lt2"/>
                </a:solidFill>
                <a:latin typeface="Lato"/>
                <a:ea typeface="Lato"/>
                <a:cs typeface="Lato"/>
                <a:sym typeface="Lato"/>
              </a:rPr>
              <a:t>	  </a:t>
            </a:r>
            <a:r>
              <a:rPr lang="en" sz="1000" u="sng">
                <a:solidFill>
                  <a:schemeClr val="hlink"/>
                </a:solidFill>
                <a:latin typeface="Lato"/>
                <a:ea typeface="Lato"/>
                <a:cs typeface="Lato"/>
                <a:sym typeface="Lato"/>
                <a:hlinkClick r:id="rId4"/>
              </a:rPr>
              <a:t>https://www.themoviedb.org/?language=en-US</a:t>
            </a:r>
            <a:endParaRPr sz="1000">
              <a:solidFill>
                <a:schemeClr val="lt2"/>
              </a:solidFill>
              <a:latin typeface="Lato"/>
              <a:ea typeface="Lato"/>
              <a:cs typeface="Lato"/>
              <a:sym typeface="Lato"/>
            </a:endParaRPr>
          </a:p>
          <a:p>
            <a:pPr indent="0" lvl="0" marL="0" rtl="0" algn="l">
              <a:spcBef>
                <a:spcPts val="0"/>
              </a:spcBef>
              <a:spcAft>
                <a:spcPts val="0"/>
              </a:spcAft>
              <a:buNone/>
            </a:pPr>
            <a:r>
              <a:rPr lang="en" sz="1000">
                <a:solidFill>
                  <a:schemeClr val="lt2"/>
                </a:solidFill>
                <a:latin typeface="Lato"/>
                <a:ea typeface="Lato"/>
                <a:cs typeface="Lato"/>
                <a:sym typeface="Lato"/>
              </a:rPr>
              <a:t>	  </a:t>
            </a:r>
            <a:r>
              <a:rPr lang="en" sz="1000" u="sng">
                <a:solidFill>
                  <a:schemeClr val="hlink"/>
                </a:solidFill>
                <a:latin typeface="Lato"/>
                <a:ea typeface="Lato"/>
                <a:cs typeface="Lato"/>
                <a:sym typeface="Lato"/>
                <a:hlinkClick r:id="rId5"/>
              </a:rPr>
              <a:t>https://www.kaggle.com/rounakbanik/the-movies-dataset</a:t>
            </a:r>
            <a:endParaRPr sz="1000">
              <a:solidFill>
                <a:schemeClr val="lt2"/>
              </a:solidFill>
              <a:latin typeface="Lato"/>
              <a:ea typeface="Lato"/>
              <a:cs typeface="Lato"/>
              <a:sym typeface="Lato"/>
            </a:endParaRPr>
          </a:p>
          <a:p>
            <a:pPr indent="0" lvl="0" marL="0" rtl="0" algn="l">
              <a:spcBef>
                <a:spcPts val="0"/>
              </a:spcBef>
              <a:spcAft>
                <a:spcPts val="0"/>
              </a:spcAft>
              <a:buNone/>
            </a:pPr>
            <a:r>
              <a:t/>
            </a:r>
            <a:endParaRPr sz="1000">
              <a:solidFill>
                <a:schemeClr val="lt2"/>
              </a:solidFill>
              <a:latin typeface="Lato"/>
              <a:ea typeface="Lato"/>
              <a:cs typeface="Lato"/>
              <a:sym typeface="Lato"/>
            </a:endParaRPr>
          </a:p>
        </p:txBody>
      </p:sp>
      <p:pic>
        <p:nvPicPr>
          <p:cNvPr id="148" name="Google Shape;148;p22"/>
          <p:cNvPicPr preferRelativeResize="0"/>
          <p:nvPr/>
        </p:nvPicPr>
        <p:blipFill>
          <a:blip r:embed="rId6">
            <a:alphaModFix/>
          </a:blip>
          <a:stretch>
            <a:fillRect/>
          </a:stretch>
        </p:blipFill>
        <p:spPr>
          <a:xfrm>
            <a:off x="5242725" y="612125"/>
            <a:ext cx="1893275" cy="1838901"/>
          </a:xfrm>
          <a:prstGeom prst="rect">
            <a:avLst/>
          </a:prstGeom>
          <a:noFill/>
          <a:ln>
            <a:noFill/>
          </a:ln>
        </p:spPr>
      </p:pic>
      <p:pic>
        <p:nvPicPr>
          <p:cNvPr id="149" name="Google Shape;149;p22"/>
          <p:cNvPicPr preferRelativeResize="0"/>
          <p:nvPr/>
        </p:nvPicPr>
        <p:blipFill>
          <a:blip r:embed="rId7">
            <a:alphaModFix/>
          </a:blip>
          <a:stretch>
            <a:fillRect/>
          </a:stretch>
        </p:blipFill>
        <p:spPr>
          <a:xfrm>
            <a:off x="5226800" y="198750"/>
            <a:ext cx="2661148" cy="2538800"/>
          </a:xfrm>
          <a:prstGeom prst="rect">
            <a:avLst/>
          </a:prstGeom>
          <a:noFill/>
          <a:ln>
            <a:noFill/>
          </a:ln>
        </p:spPr>
      </p:pic>
      <p:sp>
        <p:nvSpPr>
          <p:cNvPr id="150" name="Google Shape;150;p22"/>
          <p:cNvSpPr txBox="1"/>
          <p:nvPr/>
        </p:nvSpPr>
        <p:spPr>
          <a:xfrm rot="-1063602">
            <a:off x="7552821" y="168187"/>
            <a:ext cx="3461346" cy="52343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6"/>
                </a:solidFill>
                <a:latin typeface="Lato"/>
                <a:ea typeface="Lato"/>
                <a:cs typeface="Lato"/>
                <a:sym typeface="Lato"/>
              </a:rPr>
              <a:t>Directors</a:t>
            </a:r>
            <a:endParaRPr b="1" sz="2200">
              <a:solidFill>
                <a:schemeClr val="accent6"/>
              </a:solidFill>
              <a:latin typeface="Lato"/>
              <a:ea typeface="Lato"/>
              <a:cs typeface="Lato"/>
              <a:sym typeface="Lato"/>
            </a:endParaRPr>
          </a:p>
        </p:txBody>
      </p:sp>
      <p:sp>
        <p:nvSpPr>
          <p:cNvPr id="151" name="Google Shape;151;p22"/>
          <p:cNvSpPr txBox="1"/>
          <p:nvPr/>
        </p:nvSpPr>
        <p:spPr>
          <a:xfrm rot="-596">
            <a:off x="7731796" y="1130338"/>
            <a:ext cx="3461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6"/>
                </a:solidFill>
                <a:latin typeface="Lato"/>
                <a:ea typeface="Lato"/>
                <a:cs typeface="Lato"/>
                <a:sym typeface="Lato"/>
              </a:rPr>
              <a:t>Actors</a:t>
            </a:r>
            <a:endParaRPr b="1" sz="2200">
              <a:solidFill>
                <a:schemeClr val="accent6"/>
              </a:solidFill>
              <a:latin typeface="Lato"/>
              <a:ea typeface="Lato"/>
              <a:cs typeface="Lato"/>
              <a:sym typeface="Lato"/>
            </a:endParaRPr>
          </a:p>
        </p:txBody>
      </p:sp>
      <p:sp>
        <p:nvSpPr>
          <p:cNvPr id="152" name="Google Shape;152;p22"/>
          <p:cNvSpPr txBox="1"/>
          <p:nvPr/>
        </p:nvSpPr>
        <p:spPr>
          <a:xfrm rot="907573">
            <a:off x="7579358" y="1989414"/>
            <a:ext cx="3461634" cy="52331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6"/>
                </a:solidFill>
                <a:latin typeface="Lato"/>
                <a:ea typeface="Lato"/>
                <a:cs typeface="Lato"/>
                <a:sym typeface="Lato"/>
              </a:rPr>
              <a:t>Genres</a:t>
            </a:r>
            <a:endParaRPr b="1" sz="2200">
              <a:solidFill>
                <a:schemeClr val="accent6"/>
              </a:solidFill>
              <a:latin typeface="Lato"/>
              <a:ea typeface="Lato"/>
              <a:cs typeface="Lato"/>
              <a:sym typeface="Lato"/>
            </a:endParaRPr>
          </a:p>
        </p:txBody>
      </p:sp>
      <p:sp>
        <p:nvSpPr>
          <p:cNvPr id="153" name="Google Shape;153;p22"/>
          <p:cNvSpPr txBox="1"/>
          <p:nvPr/>
        </p:nvSpPr>
        <p:spPr>
          <a:xfrm rot="852508">
            <a:off x="4800995" y="2634741"/>
            <a:ext cx="3461387" cy="52329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6"/>
                </a:solidFill>
                <a:latin typeface="Lato"/>
                <a:ea typeface="Lato"/>
                <a:cs typeface="Lato"/>
                <a:sym typeface="Lato"/>
              </a:rPr>
              <a:t>Budget</a:t>
            </a:r>
            <a:endParaRPr b="1" sz="2200">
              <a:solidFill>
                <a:schemeClr val="accent6"/>
              </a:solidFill>
              <a:latin typeface="Lato"/>
              <a:ea typeface="Lato"/>
              <a:cs typeface="Lato"/>
              <a:sym typeface="Lato"/>
            </a:endParaRPr>
          </a:p>
        </p:txBody>
      </p:sp>
      <p:sp>
        <p:nvSpPr>
          <p:cNvPr id="154" name="Google Shape;154;p22"/>
          <p:cNvSpPr txBox="1"/>
          <p:nvPr/>
        </p:nvSpPr>
        <p:spPr>
          <a:xfrm rot="1473690">
            <a:off x="4598077" y="3291291"/>
            <a:ext cx="3461403" cy="52342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6"/>
                </a:solidFill>
                <a:latin typeface="Lato"/>
                <a:ea typeface="Lato"/>
                <a:cs typeface="Lato"/>
                <a:sym typeface="Lato"/>
              </a:rPr>
              <a:t>Revenue</a:t>
            </a:r>
            <a:endParaRPr b="1" sz="2200">
              <a:solidFill>
                <a:schemeClr val="accent6"/>
              </a:solidFill>
              <a:latin typeface="Lato"/>
              <a:ea typeface="Lato"/>
              <a:cs typeface="Lato"/>
              <a:sym typeface="Lato"/>
            </a:endParaRPr>
          </a:p>
        </p:txBody>
      </p:sp>
      <p:sp>
        <p:nvSpPr>
          <p:cNvPr id="155" name="Google Shape;155;p22"/>
          <p:cNvSpPr txBox="1"/>
          <p:nvPr/>
        </p:nvSpPr>
        <p:spPr>
          <a:xfrm rot="1059175">
            <a:off x="5240576" y="3876907"/>
            <a:ext cx="3461499" cy="523247"/>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200">
                <a:solidFill>
                  <a:schemeClr val="accent6"/>
                </a:solidFill>
                <a:latin typeface="Lato"/>
                <a:ea typeface="Lato"/>
                <a:cs typeface="Lato"/>
                <a:sym typeface="Lato"/>
              </a:rPr>
              <a:t>User Ratings</a:t>
            </a:r>
            <a:endParaRPr b="1" sz="2200">
              <a:solidFill>
                <a:schemeClr val="accent6"/>
              </a:solidFill>
              <a:latin typeface="Lato"/>
              <a:ea typeface="Lato"/>
              <a:cs typeface="Lato"/>
              <a:sym typeface="Lato"/>
            </a:endParaRPr>
          </a:p>
        </p:txBody>
      </p:sp>
      <p:sp>
        <p:nvSpPr>
          <p:cNvPr id="156" name="Google Shape;156;p22"/>
          <p:cNvSpPr txBox="1"/>
          <p:nvPr/>
        </p:nvSpPr>
        <p:spPr>
          <a:xfrm rot="1823536">
            <a:off x="5501410" y="3215150"/>
            <a:ext cx="3461237" cy="523322"/>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200">
                <a:solidFill>
                  <a:schemeClr val="accent6"/>
                </a:solidFill>
                <a:latin typeface="Lato"/>
                <a:ea typeface="Lato"/>
                <a:cs typeface="Lato"/>
                <a:sym typeface="Lato"/>
              </a:rPr>
              <a:t>MetaScore</a:t>
            </a:r>
            <a:endParaRPr b="1" sz="2200">
              <a:solidFill>
                <a:schemeClr val="accent6"/>
              </a:solidFill>
              <a:latin typeface="Lato"/>
              <a:ea typeface="Lato"/>
              <a:cs typeface="Lato"/>
              <a:sym typeface="Lato"/>
            </a:endParaRPr>
          </a:p>
        </p:txBody>
      </p:sp>
      <p:sp>
        <p:nvSpPr>
          <p:cNvPr id="157" name="Google Shape;157;p22"/>
          <p:cNvSpPr txBox="1"/>
          <p:nvPr/>
        </p:nvSpPr>
        <p:spPr>
          <a:xfrm rot="143653">
            <a:off x="5083838" y="4582527"/>
            <a:ext cx="3461422" cy="523358"/>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200">
                <a:solidFill>
                  <a:schemeClr val="accent6"/>
                </a:solidFill>
                <a:latin typeface="Lato"/>
                <a:ea typeface="Lato"/>
                <a:cs typeface="Lato"/>
                <a:sym typeface="Lato"/>
              </a:rPr>
              <a:t>Critic Scores</a:t>
            </a:r>
            <a:endParaRPr b="1" sz="2200">
              <a:solidFill>
                <a:schemeClr val="accent6"/>
              </a:solidFill>
              <a:latin typeface="Lato"/>
              <a:ea typeface="Lato"/>
              <a:cs typeface="Lato"/>
              <a:sym typeface="Lato"/>
            </a:endParaRPr>
          </a:p>
        </p:txBody>
      </p:sp>
      <p:sp>
        <p:nvSpPr>
          <p:cNvPr id="158" name="Google Shape;158;p22"/>
          <p:cNvSpPr txBox="1"/>
          <p:nvPr/>
        </p:nvSpPr>
        <p:spPr>
          <a:xfrm rot="-596">
            <a:off x="4645921" y="42438"/>
            <a:ext cx="3461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6"/>
                </a:solidFill>
                <a:latin typeface="Lato"/>
                <a:ea typeface="Lato"/>
                <a:cs typeface="Lato"/>
                <a:sym typeface="Lato"/>
              </a:rPr>
              <a:t>Worldwide</a:t>
            </a:r>
            <a:endParaRPr b="1" sz="2200">
              <a:solidFill>
                <a:schemeClr val="accent6"/>
              </a:solidFill>
              <a:latin typeface="Lato"/>
              <a:ea typeface="Lato"/>
              <a:cs typeface="Lato"/>
              <a:sym typeface="Lato"/>
            </a:endParaRPr>
          </a:p>
          <a:p>
            <a:pPr indent="0" lvl="0" marL="0" rtl="0" algn="l">
              <a:spcBef>
                <a:spcPts val="0"/>
              </a:spcBef>
              <a:spcAft>
                <a:spcPts val="0"/>
              </a:spcAft>
              <a:buNone/>
            </a:pPr>
            <a:r>
              <a:rPr b="1" lang="en" sz="2200">
                <a:solidFill>
                  <a:schemeClr val="accent6"/>
                </a:solidFill>
                <a:latin typeface="Lato"/>
                <a:ea typeface="Lato"/>
                <a:cs typeface="Lato"/>
                <a:sym typeface="Lato"/>
              </a:rPr>
              <a:t>Movies</a:t>
            </a:r>
            <a:endParaRPr b="1" sz="2200">
              <a:solidFill>
                <a:schemeClr val="accent6"/>
              </a:solidFill>
              <a:latin typeface="Lato"/>
              <a:ea typeface="Lato"/>
              <a:cs typeface="Lato"/>
              <a:sym typeface="Lato"/>
            </a:endParaRPr>
          </a:p>
        </p:txBody>
      </p:sp>
      <p:sp>
        <p:nvSpPr>
          <p:cNvPr id="159" name="Google Shape;159;p22"/>
          <p:cNvSpPr txBox="1"/>
          <p:nvPr/>
        </p:nvSpPr>
        <p:spPr>
          <a:xfrm>
            <a:off x="6282275" y="2355513"/>
            <a:ext cx="3461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200">
                <a:solidFill>
                  <a:schemeClr val="accent6"/>
                </a:solidFill>
                <a:latin typeface="Lato"/>
                <a:ea typeface="Lato"/>
                <a:cs typeface="Lato"/>
                <a:sym typeface="Lato"/>
              </a:rPr>
              <a:t>1970+</a:t>
            </a:r>
            <a:endParaRPr b="1" sz="7200">
              <a:solidFill>
                <a:schemeClr val="accent6"/>
              </a:solidFill>
              <a:latin typeface="Lato"/>
              <a:ea typeface="Lato"/>
              <a:cs typeface="Lato"/>
              <a:sym typeface="Lato"/>
            </a:endParaRPr>
          </a:p>
        </p:txBody>
      </p:sp>
      <p:sp>
        <p:nvSpPr>
          <p:cNvPr id="160" name="Google Shape;160;p22"/>
          <p:cNvSpPr txBox="1"/>
          <p:nvPr/>
        </p:nvSpPr>
        <p:spPr>
          <a:xfrm>
            <a:off x="304800" y="3048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aleway"/>
                <a:ea typeface="Raleway"/>
                <a:cs typeface="Raleway"/>
                <a:sym typeface="Raleway"/>
              </a:rPr>
              <a:t>Our Data Exploration</a:t>
            </a:r>
            <a:endParaRPr/>
          </a:p>
        </p:txBody>
      </p:sp>
      <p:sp>
        <p:nvSpPr>
          <p:cNvPr id="161" name="Google Shape;161;p22"/>
          <p:cNvSpPr txBox="1"/>
          <p:nvPr/>
        </p:nvSpPr>
        <p:spPr>
          <a:xfrm>
            <a:off x="212775" y="4252750"/>
            <a:ext cx="1063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2"/>
                </a:solidFill>
                <a:latin typeface="Lato"/>
                <a:ea typeface="Lato"/>
                <a:cs typeface="Lato"/>
                <a:sym typeface="Lato"/>
              </a:rPr>
              <a:t>* See Appendix</a:t>
            </a:r>
            <a:endParaRPr sz="1000">
              <a:solidFill>
                <a:schemeClr val="lt2"/>
              </a:solidFill>
              <a:latin typeface="Lato"/>
              <a:ea typeface="Lato"/>
              <a:cs typeface="Lato"/>
              <a:sym typeface="Lato"/>
            </a:endParaRPr>
          </a:p>
        </p:txBody>
      </p:sp>
      <p:sp>
        <p:nvSpPr>
          <p:cNvPr id="162" name="Google Shape;162;p2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63" name="Google Shape;163;p22"/>
          <p:cNvCxnSpPr/>
          <p:nvPr/>
        </p:nvCxnSpPr>
        <p:spPr>
          <a:xfrm>
            <a:off x="5036350" y="4484075"/>
            <a:ext cx="4947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 name="Shape 167"/>
        <p:cNvGrpSpPr/>
        <p:nvPr/>
      </p:nvGrpSpPr>
      <p:grpSpPr>
        <a:xfrm>
          <a:off x="0" y="0"/>
          <a:ext cx="0" cy="0"/>
          <a:chOff x="0" y="0"/>
          <a:chExt cx="0" cy="0"/>
        </a:xfrm>
      </p:grpSpPr>
      <p:sp>
        <p:nvSpPr>
          <p:cNvPr id="168" name="Google Shape;168;p23"/>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23"/>
          <p:cNvPicPr preferRelativeResize="0"/>
          <p:nvPr/>
        </p:nvPicPr>
        <p:blipFill rotWithShape="1">
          <a:blip r:embed="rId3">
            <a:alphaModFix/>
          </a:blip>
          <a:srcRect b="5848" l="23803" r="20489" t="25427"/>
          <a:stretch/>
        </p:blipFill>
        <p:spPr>
          <a:xfrm>
            <a:off x="151575" y="189850"/>
            <a:ext cx="7138325" cy="4953650"/>
          </a:xfrm>
          <a:prstGeom prst="rect">
            <a:avLst/>
          </a:prstGeom>
          <a:noFill/>
          <a:ln>
            <a:noFill/>
          </a:ln>
        </p:spPr>
      </p:pic>
      <p:sp>
        <p:nvSpPr>
          <p:cNvPr id="170" name="Google Shape;170;p23"/>
          <p:cNvSpPr txBox="1"/>
          <p:nvPr/>
        </p:nvSpPr>
        <p:spPr>
          <a:xfrm>
            <a:off x="5596025" y="1133575"/>
            <a:ext cx="32292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Overview of Values in Each Variable</a:t>
            </a:r>
            <a:endParaRPr b="1">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(cardinality is a measure of set size)</a:t>
            </a:r>
            <a:endParaRPr>
              <a:latin typeface="Lato"/>
              <a:ea typeface="Lato"/>
              <a:cs typeface="Lato"/>
              <a:sym typeface="Lato"/>
            </a:endParaRPr>
          </a:p>
        </p:txBody>
      </p:sp>
      <p:sp>
        <p:nvSpPr>
          <p:cNvPr id="171" name="Google Shape;171;p2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24"/>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24"/>
          <p:cNvPicPr preferRelativeResize="0"/>
          <p:nvPr/>
        </p:nvPicPr>
        <p:blipFill rotWithShape="1">
          <a:blip r:embed="rId3">
            <a:alphaModFix/>
          </a:blip>
          <a:srcRect b="5848" l="23803" r="20489" t="25427"/>
          <a:stretch/>
        </p:blipFill>
        <p:spPr>
          <a:xfrm>
            <a:off x="151575" y="189850"/>
            <a:ext cx="7138325" cy="4953650"/>
          </a:xfrm>
          <a:prstGeom prst="rect">
            <a:avLst/>
          </a:prstGeom>
          <a:noFill/>
          <a:ln>
            <a:noFill/>
          </a:ln>
        </p:spPr>
      </p:pic>
      <p:sp>
        <p:nvSpPr>
          <p:cNvPr id="178" name="Google Shape;178;p24"/>
          <p:cNvSpPr txBox="1"/>
          <p:nvPr/>
        </p:nvSpPr>
        <p:spPr>
          <a:xfrm>
            <a:off x="5596025" y="1133575"/>
            <a:ext cx="32292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Overview of Values in Each Variable</a:t>
            </a:r>
            <a:endParaRPr b="1">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(cardinality is a measure of set size)</a:t>
            </a:r>
            <a:endParaRPr>
              <a:latin typeface="Lato"/>
              <a:ea typeface="Lato"/>
              <a:cs typeface="Lato"/>
              <a:sym typeface="Lato"/>
            </a:endParaRPr>
          </a:p>
        </p:txBody>
      </p:sp>
      <p:sp>
        <p:nvSpPr>
          <p:cNvPr id="179" name="Google Shape;179;p2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180" name="Google Shape;180;p24"/>
          <p:cNvSpPr txBox="1"/>
          <p:nvPr/>
        </p:nvSpPr>
        <p:spPr>
          <a:xfrm>
            <a:off x="151575" y="3540350"/>
            <a:ext cx="2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Lato"/>
                <a:ea typeface="Lato"/>
                <a:cs typeface="Lato"/>
                <a:sym typeface="Lato"/>
              </a:rPr>
              <a:t>X</a:t>
            </a:r>
            <a:endParaRPr b="1">
              <a:solidFill>
                <a:schemeClr val="dk1"/>
              </a:solidFill>
              <a:latin typeface="Lato"/>
              <a:ea typeface="Lato"/>
              <a:cs typeface="Lato"/>
              <a:sym typeface="Lato"/>
            </a:endParaRPr>
          </a:p>
        </p:txBody>
      </p:sp>
      <p:sp>
        <p:nvSpPr>
          <p:cNvPr id="181" name="Google Shape;181;p24"/>
          <p:cNvSpPr txBox="1"/>
          <p:nvPr/>
        </p:nvSpPr>
        <p:spPr>
          <a:xfrm>
            <a:off x="151575" y="2921525"/>
            <a:ext cx="2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Lato"/>
                <a:ea typeface="Lato"/>
                <a:cs typeface="Lato"/>
                <a:sym typeface="Lato"/>
              </a:rPr>
              <a:t>X</a:t>
            </a:r>
            <a:endParaRPr b="1">
              <a:solidFill>
                <a:schemeClr val="dk1"/>
              </a:solidFill>
              <a:latin typeface="Lato"/>
              <a:ea typeface="Lato"/>
              <a:cs typeface="Lato"/>
              <a:sym typeface="Lato"/>
            </a:endParaRPr>
          </a:p>
        </p:txBody>
      </p:sp>
      <p:sp>
        <p:nvSpPr>
          <p:cNvPr id="182" name="Google Shape;182;p24"/>
          <p:cNvSpPr txBox="1"/>
          <p:nvPr/>
        </p:nvSpPr>
        <p:spPr>
          <a:xfrm>
            <a:off x="151575" y="2624550"/>
            <a:ext cx="2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Lato"/>
                <a:ea typeface="Lato"/>
                <a:cs typeface="Lato"/>
                <a:sym typeface="Lato"/>
              </a:rPr>
              <a:t>X</a:t>
            </a:r>
            <a:endParaRPr b="1">
              <a:solidFill>
                <a:schemeClr val="dk1"/>
              </a:solidFill>
              <a:latin typeface="Lato"/>
              <a:ea typeface="Lato"/>
              <a:cs typeface="Lato"/>
              <a:sym typeface="Lato"/>
            </a:endParaRPr>
          </a:p>
        </p:txBody>
      </p:sp>
      <p:sp>
        <p:nvSpPr>
          <p:cNvPr id="183" name="Google Shape;183;p24"/>
          <p:cNvSpPr txBox="1"/>
          <p:nvPr/>
        </p:nvSpPr>
        <p:spPr>
          <a:xfrm>
            <a:off x="151575" y="3226325"/>
            <a:ext cx="2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Lato"/>
                <a:ea typeface="Lato"/>
                <a:cs typeface="Lato"/>
                <a:sym typeface="Lato"/>
              </a:rPr>
              <a:t>X</a:t>
            </a:r>
            <a:endParaRPr b="1">
              <a:solidFill>
                <a:schemeClr val="dk1"/>
              </a:solidFill>
              <a:latin typeface="Lato"/>
              <a:ea typeface="Lato"/>
              <a:cs typeface="Lato"/>
              <a:sym typeface="Lato"/>
            </a:endParaRPr>
          </a:p>
        </p:txBody>
      </p:sp>
      <p:sp>
        <p:nvSpPr>
          <p:cNvPr id="184" name="Google Shape;184;p24"/>
          <p:cNvSpPr/>
          <p:nvPr/>
        </p:nvSpPr>
        <p:spPr>
          <a:xfrm>
            <a:off x="443300" y="2720525"/>
            <a:ext cx="4414800" cy="133500"/>
          </a:xfrm>
          <a:prstGeom prst="rect">
            <a:avLst/>
          </a:prstGeom>
          <a:solidFill>
            <a:srgbClr val="757575">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4"/>
          <p:cNvSpPr/>
          <p:nvPr/>
        </p:nvSpPr>
        <p:spPr>
          <a:xfrm>
            <a:off x="443300" y="3024750"/>
            <a:ext cx="4414800" cy="133500"/>
          </a:xfrm>
          <a:prstGeom prst="rect">
            <a:avLst/>
          </a:prstGeom>
          <a:solidFill>
            <a:srgbClr val="757575">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4"/>
          <p:cNvSpPr/>
          <p:nvPr/>
        </p:nvSpPr>
        <p:spPr>
          <a:xfrm>
            <a:off x="443300" y="3364300"/>
            <a:ext cx="4414800" cy="133500"/>
          </a:xfrm>
          <a:prstGeom prst="rect">
            <a:avLst/>
          </a:prstGeom>
          <a:solidFill>
            <a:srgbClr val="757575">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4"/>
          <p:cNvSpPr/>
          <p:nvPr/>
        </p:nvSpPr>
        <p:spPr>
          <a:xfrm>
            <a:off x="443300" y="3673700"/>
            <a:ext cx="4414800" cy="133500"/>
          </a:xfrm>
          <a:prstGeom prst="rect">
            <a:avLst/>
          </a:prstGeom>
          <a:solidFill>
            <a:srgbClr val="757575">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4"/>
          <p:cNvSpPr txBox="1"/>
          <p:nvPr/>
        </p:nvSpPr>
        <p:spPr>
          <a:xfrm>
            <a:off x="4906850" y="2849825"/>
            <a:ext cx="3045600" cy="523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chemeClr val="dk1"/>
                </a:solidFill>
                <a:latin typeface="Lato"/>
                <a:ea typeface="Lato"/>
                <a:cs typeface="Lato"/>
                <a:sym typeface="Lato"/>
              </a:rPr>
              <a:t>Unmanageable</a:t>
            </a:r>
            <a:r>
              <a:rPr b="1" lang="en" sz="2200">
                <a:solidFill>
                  <a:schemeClr val="dk1"/>
                </a:solidFill>
                <a:latin typeface="Lato"/>
                <a:ea typeface="Lato"/>
                <a:cs typeface="Lato"/>
                <a:sym typeface="Lato"/>
              </a:rPr>
              <a:t> variety</a:t>
            </a:r>
            <a:endParaRPr b="1" sz="2200">
              <a:solidFill>
                <a:schemeClr val="dk1"/>
              </a:solidFill>
              <a:latin typeface="Lato"/>
              <a:ea typeface="Lato"/>
              <a:cs typeface="Lato"/>
              <a:sym typeface="Lato"/>
            </a:endParaRPr>
          </a:p>
        </p:txBody>
      </p:sp>
      <p:sp>
        <p:nvSpPr>
          <p:cNvPr id="189" name="Google Shape;189;p24"/>
          <p:cNvSpPr/>
          <p:nvPr/>
        </p:nvSpPr>
        <p:spPr>
          <a:xfrm flipH="1">
            <a:off x="4514550" y="2720525"/>
            <a:ext cx="366300" cy="1086600"/>
          </a:xfrm>
          <a:prstGeom prst="leftBrace">
            <a:avLst>
              <a:gd fmla="val 50000" name="adj1"/>
              <a:gd fmla="val 36478" name="adj2"/>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61A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 name="Shape 193"/>
        <p:cNvGrpSpPr/>
        <p:nvPr/>
      </p:nvGrpSpPr>
      <p:grpSpPr>
        <a:xfrm>
          <a:off x="0" y="0"/>
          <a:ext cx="0" cy="0"/>
          <a:chOff x="0" y="0"/>
          <a:chExt cx="0" cy="0"/>
        </a:xfrm>
      </p:grpSpPr>
      <p:sp>
        <p:nvSpPr>
          <p:cNvPr id="194" name="Google Shape;194;p25"/>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 name="Google Shape;195;p25"/>
          <p:cNvPicPr preferRelativeResize="0"/>
          <p:nvPr/>
        </p:nvPicPr>
        <p:blipFill rotWithShape="1">
          <a:blip r:embed="rId3">
            <a:alphaModFix/>
          </a:blip>
          <a:srcRect b="5848" l="23803" r="20489" t="25427"/>
          <a:stretch/>
        </p:blipFill>
        <p:spPr>
          <a:xfrm>
            <a:off x="151575" y="189850"/>
            <a:ext cx="7138325" cy="4953650"/>
          </a:xfrm>
          <a:prstGeom prst="rect">
            <a:avLst/>
          </a:prstGeom>
          <a:noFill/>
          <a:ln>
            <a:noFill/>
          </a:ln>
        </p:spPr>
      </p:pic>
      <p:sp>
        <p:nvSpPr>
          <p:cNvPr id="196" name="Google Shape;196;p25"/>
          <p:cNvSpPr txBox="1"/>
          <p:nvPr/>
        </p:nvSpPr>
        <p:spPr>
          <a:xfrm>
            <a:off x="5596025" y="1133575"/>
            <a:ext cx="32292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Overview of Values in Each Variable</a:t>
            </a:r>
            <a:endParaRPr b="1">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(cardinality is a measure of set size)</a:t>
            </a:r>
            <a:endParaRPr>
              <a:latin typeface="Lato"/>
              <a:ea typeface="Lato"/>
              <a:cs typeface="Lato"/>
              <a:sym typeface="Lato"/>
            </a:endParaRPr>
          </a:p>
        </p:txBody>
      </p:sp>
      <p:sp>
        <p:nvSpPr>
          <p:cNvPr id="197" name="Google Shape;197;p2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198" name="Google Shape;198;p25"/>
          <p:cNvSpPr txBox="1"/>
          <p:nvPr/>
        </p:nvSpPr>
        <p:spPr>
          <a:xfrm>
            <a:off x="151575" y="3540350"/>
            <a:ext cx="2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Lato"/>
                <a:ea typeface="Lato"/>
                <a:cs typeface="Lato"/>
                <a:sym typeface="Lato"/>
              </a:rPr>
              <a:t>X</a:t>
            </a:r>
            <a:endParaRPr b="1">
              <a:solidFill>
                <a:schemeClr val="dk1"/>
              </a:solidFill>
              <a:latin typeface="Lato"/>
              <a:ea typeface="Lato"/>
              <a:cs typeface="Lato"/>
              <a:sym typeface="Lato"/>
            </a:endParaRPr>
          </a:p>
        </p:txBody>
      </p:sp>
      <p:sp>
        <p:nvSpPr>
          <p:cNvPr id="199" name="Google Shape;199;p25"/>
          <p:cNvSpPr txBox="1"/>
          <p:nvPr/>
        </p:nvSpPr>
        <p:spPr>
          <a:xfrm>
            <a:off x="151575" y="2921525"/>
            <a:ext cx="2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Lato"/>
                <a:ea typeface="Lato"/>
                <a:cs typeface="Lato"/>
                <a:sym typeface="Lato"/>
              </a:rPr>
              <a:t>X</a:t>
            </a:r>
            <a:endParaRPr b="1">
              <a:solidFill>
                <a:schemeClr val="dk1"/>
              </a:solidFill>
              <a:latin typeface="Lato"/>
              <a:ea typeface="Lato"/>
              <a:cs typeface="Lato"/>
              <a:sym typeface="Lato"/>
            </a:endParaRPr>
          </a:p>
        </p:txBody>
      </p:sp>
      <p:sp>
        <p:nvSpPr>
          <p:cNvPr id="200" name="Google Shape;200;p25"/>
          <p:cNvSpPr txBox="1"/>
          <p:nvPr/>
        </p:nvSpPr>
        <p:spPr>
          <a:xfrm>
            <a:off x="151575" y="2624550"/>
            <a:ext cx="2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Lato"/>
                <a:ea typeface="Lato"/>
                <a:cs typeface="Lato"/>
                <a:sym typeface="Lato"/>
              </a:rPr>
              <a:t>X</a:t>
            </a:r>
            <a:endParaRPr b="1">
              <a:solidFill>
                <a:schemeClr val="dk1"/>
              </a:solidFill>
              <a:latin typeface="Lato"/>
              <a:ea typeface="Lato"/>
              <a:cs typeface="Lato"/>
              <a:sym typeface="Lato"/>
            </a:endParaRPr>
          </a:p>
        </p:txBody>
      </p:sp>
      <p:sp>
        <p:nvSpPr>
          <p:cNvPr id="201" name="Google Shape;201;p25"/>
          <p:cNvSpPr txBox="1"/>
          <p:nvPr/>
        </p:nvSpPr>
        <p:spPr>
          <a:xfrm>
            <a:off x="151575" y="3226325"/>
            <a:ext cx="2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Lato"/>
                <a:ea typeface="Lato"/>
                <a:cs typeface="Lato"/>
                <a:sym typeface="Lato"/>
              </a:rPr>
              <a:t>X</a:t>
            </a:r>
            <a:endParaRPr b="1">
              <a:solidFill>
                <a:schemeClr val="dk1"/>
              </a:solidFill>
              <a:latin typeface="Lato"/>
              <a:ea typeface="Lato"/>
              <a:cs typeface="Lato"/>
              <a:sym typeface="Lato"/>
            </a:endParaRPr>
          </a:p>
        </p:txBody>
      </p:sp>
      <p:sp>
        <p:nvSpPr>
          <p:cNvPr id="202" name="Google Shape;202;p25"/>
          <p:cNvSpPr txBox="1"/>
          <p:nvPr/>
        </p:nvSpPr>
        <p:spPr>
          <a:xfrm>
            <a:off x="151575" y="4106850"/>
            <a:ext cx="2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Lato"/>
                <a:ea typeface="Lato"/>
                <a:cs typeface="Lato"/>
                <a:sym typeface="Lato"/>
              </a:rPr>
              <a:t>X</a:t>
            </a:r>
            <a:endParaRPr b="1">
              <a:solidFill>
                <a:schemeClr val="dk1"/>
              </a:solidFill>
              <a:latin typeface="Lato"/>
              <a:ea typeface="Lato"/>
              <a:cs typeface="Lato"/>
              <a:sym typeface="Lato"/>
            </a:endParaRPr>
          </a:p>
        </p:txBody>
      </p:sp>
      <p:sp>
        <p:nvSpPr>
          <p:cNvPr id="203" name="Google Shape;203;p25"/>
          <p:cNvSpPr txBox="1"/>
          <p:nvPr/>
        </p:nvSpPr>
        <p:spPr>
          <a:xfrm>
            <a:off x="151575" y="4430850"/>
            <a:ext cx="2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Lato"/>
                <a:ea typeface="Lato"/>
                <a:cs typeface="Lato"/>
                <a:sym typeface="Lato"/>
              </a:rPr>
              <a:t>X</a:t>
            </a:r>
            <a:endParaRPr b="1">
              <a:solidFill>
                <a:schemeClr val="dk1"/>
              </a:solidFill>
              <a:latin typeface="Lato"/>
              <a:ea typeface="Lato"/>
              <a:cs typeface="Lato"/>
              <a:sym typeface="Lato"/>
            </a:endParaRPr>
          </a:p>
        </p:txBody>
      </p:sp>
      <p:sp>
        <p:nvSpPr>
          <p:cNvPr id="204" name="Google Shape;204;p25"/>
          <p:cNvSpPr txBox="1"/>
          <p:nvPr/>
        </p:nvSpPr>
        <p:spPr>
          <a:xfrm>
            <a:off x="151575" y="4743300"/>
            <a:ext cx="2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Lato"/>
                <a:ea typeface="Lato"/>
                <a:cs typeface="Lato"/>
                <a:sym typeface="Lato"/>
              </a:rPr>
              <a:t>X</a:t>
            </a:r>
            <a:endParaRPr b="1">
              <a:solidFill>
                <a:schemeClr val="dk1"/>
              </a:solidFill>
              <a:latin typeface="Lato"/>
              <a:ea typeface="Lato"/>
              <a:cs typeface="Lato"/>
              <a:sym typeface="Lato"/>
            </a:endParaRPr>
          </a:p>
        </p:txBody>
      </p:sp>
      <p:sp>
        <p:nvSpPr>
          <p:cNvPr id="205" name="Google Shape;205;p25"/>
          <p:cNvSpPr txBox="1"/>
          <p:nvPr/>
        </p:nvSpPr>
        <p:spPr>
          <a:xfrm>
            <a:off x="4906850" y="4373825"/>
            <a:ext cx="3641400" cy="523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chemeClr val="dk1"/>
                </a:solidFill>
                <a:latin typeface="Lato"/>
                <a:ea typeface="Lato"/>
                <a:cs typeface="Lato"/>
                <a:sym typeface="Lato"/>
              </a:rPr>
              <a:t>Low</a:t>
            </a:r>
            <a:r>
              <a:rPr b="1" lang="en" sz="2200">
                <a:solidFill>
                  <a:schemeClr val="dk1"/>
                </a:solidFill>
                <a:latin typeface="Lato"/>
                <a:ea typeface="Lato"/>
                <a:cs typeface="Lato"/>
                <a:sym typeface="Lato"/>
              </a:rPr>
              <a:t> </a:t>
            </a:r>
            <a:r>
              <a:rPr b="1" lang="en" sz="2200">
                <a:solidFill>
                  <a:schemeClr val="dk1"/>
                </a:solidFill>
                <a:latin typeface="Lato"/>
                <a:ea typeface="Lato"/>
                <a:cs typeface="Lato"/>
                <a:sym typeface="Lato"/>
              </a:rPr>
              <a:t>veracity (reliability)</a:t>
            </a:r>
            <a:endParaRPr b="1" sz="2200">
              <a:solidFill>
                <a:schemeClr val="dk1"/>
              </a:solidFill>
              <a:latin typeface="Lato"/>
              <a:ea typeface="Lato"/>
              <a:cs typeface="Lato"/>
              <a:sym typeface="Lato"/>
            </a:endParaRPr>
          </a:p>
        </p:txBody>
      </p:sp>
      <p:sp>
        <p:nvSpPr>
          <p:cNvPr id="206" name="Google Shape;206;p25"/>
          <p:cNvSpPr/>
          <p:nvPr/>
        </p:nvSpPr>
        <p:spPr>
          <a:xfrm flipH="1">
            <a:off x="4514550" y="4221425"/>
            <a:ext cx="366300" cy="804900"/>
          </a:xfrm>
          <a:prstGeom prst="leftBrace">
            <a:avLst>
              <a:gd fmla="val 50000" name="adj1"/>
              <a:gd fmla="val 53054" name="adj2"/>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61A1"/>
              </a:solidFill>
            </a:endParaRPr>
          </a:p>
        </p:txBody>
      </p:sp>
      <p:sp>
        <p:nvSpPr>
          <p:cNvPr id="207" name="Google Shape;207;p25"/>
          <p:cNvSpPr/>
          <p:nvPr/>
        </p:nvSpPr>
        <p:spPr>
          <a:xfrm>
            <a:off x="443300" y="2720525"/>
            <a:ext cx="4414800" cy="133500"/>
          </a:xfrm>
          <a:prstGeom prst="rect">
            <a:avLst/>
          </a:prstGeom>
          <a:solidFill>
            <a:srgbClr val="757575">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5"/>
          <p:cNvSpPr/>
          <p:nvPr/>
        </p:nvSpPr>
        <p:spPr>
          <a:xfrm>
            <a:off x="443300" y="3024750"/>
            <a:ext cx="4414800" cy="133500"/>
          </a:xfrm>
          <a:prstGeom prst="rect">
            <a:avLst/>
          </a:prstGeom>
          <a:solidFill>
            <a:srgbClr val="757575">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5"/>
          <p:cNvSpPr/>
          <p:nvPr/>
        </p:nvSpPr>
        <p:spPr>
          <a:xfrm>
            <a:off x="443300" y="3364300"/>
            <a:ext cx="4414800" cy="133500"/>
          </a:xfrm>
          <a:prstGeom prst="rect">
            <a:avLst/>
          </a:prstGeom>
          <a:solidFill>
            <a:srgbClr val="757575">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5"/>
          <p:cNvSpPr/>
          <p:nvPr/>
        </p:nvSpPr>
        <p:spPr>
          <a:xfrm>
            <a:off x="443300" y="3673700"/>
            <a:ext cx="4414800" cy="133500"/>
          </a:xfrm>
          <a:prstGeom prst="rect">
            <a:avLst/>
          </a:prstGeom>
          <a:solidFill>
            <a:srgbClr val="757575">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5"/>
          <p:cNvSpPr/>
          <p:nvPr/>
        </p:nvSpPr>
        <p:spPr>
          <a:xfrm>
            <a:off x="443300" y="4287900"/>
            <a:ext cx="4414800" cy="133500"/>
          </a:xfrm>
          <a:prstGeom prst="rect">
            <a:avLst/>
          </a:prstGeom>
          <a:solidFill>
            <a:srgbClr val="757575">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5"/>
          <p:cNvSpPr/>
          <p:nvPr/>
        </p:nvSpPr>
        <p:spPr>
          <a:xfrm>
            <a:off x="467613" y="4564200"/>
            <a:ext cx="4414800" cy="133500"/>
          </a:xfrm>
          <a:prstGeom prst="rect">
            <a:avLst/>
          </a:prstGeom>
          <a:solidFill>
            <a:srgbClr val="757575">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5"/>
          <p:cNvSpPr/>
          <p:nvPr/>
        </p:nvSpPr>
        <p:spPr>
          <a:xfrm>
            <a:off x="443300" y="4876650"/>
            <a:ext cx="4414800" cy="133500"/>
          </a:xfrm>
          <a:prstGeom prst="rect">
            <a:avLst/>
          </a:prstGeom>
          <a:solidFill>
            <a:srgbClr val="757575">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6"/>
          <p:cNvSpPr txBox="1"/>
          <p:nvPr>
            <p:ph idx="4294967295" type="title"/>
          </p:nvPr>
        </p:nvSpPr>
        <p:spPr>
          <a:xfrm>
            <a:off x="265500" y="1397350"/>
            <a:ext cx="4045200" cy="131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a:t>
            </a:r>
            <a:r>
              <a:rPr lang="en"/>
              <a:t>slide</a:t>
            </a:r>
            <a:r>
              <a:rPr lang="en"/>
              <a:t> with missing data</a:t>
            </a:r>
            <a:endParaRPr/>
          </a:p>
        </p:txBody>
      </p:sp>
      <p:pic>
        <p:nvPicPr>
          <p:cNvPr id="219" name="Google Shape;219;p26"/>
          <p:cNvPicPr preferRelativeResize="0"/>
          <p:nvPr/>
        </p:nvPicPr>
        <p:blipFill rotWithShape="1">
          <a:blip r:embed="rId3">
            <a:alphaModFix/>
          </a:blip>
          <a:srcRect b="8462" l="13872" r="7169" t="25526"/>
          <a:stretch/>
        </p:blipFill>
        <p:spPr>
          <a:xfrm>
            <a:off x="113625" y="56050"/>
            <a:ext cx="8955350" cy="4967549"/>
          </a:xfrm>
          <a:prstGeom prst="rect">
            <a:avLst/>
          </a:prstGeom>
          <a:noFill/>
          <a:ln>
            <a:noFill/>
          </a:ln>
        </p:spPr>
      </p:pic>
      <p:sp>
        <p:nvSpPr>
          <p:cNvPr id="220" name="Google Shape;220;p26"/>
          <p:cNvSpPr txBox="1"/>
          <p:nvPr/>
        </p:nvSpPr>
        <p:spPr>
          <a:xfrm>
            <a:off x="670100" y="2678425"/>
            <a:ext cx="1883700" cy="384900"/>
          </a:xfrm>
          <a:prstGeom prst="rect">
            <a:avLst/>
          </a:prstGeom>
          <a:solidFill>
            <a:schemeClr val="lt1"/>
          </a:solidFill>
          <a:ln>
            <a:noFill/>
          </a:ln>
        </p:spPr>
        <p:txBody>
          <a:bodyPr anchorCtr="0" anchor="t" bIns="0" lIns="0" spcFirstLastPara="1" rIns="0" wrap="square" tIns="0">
            <a:spAutoFit/>
          </a:bodyPr>
          <a:lstStyle/>
          <a:p>
            <a:pPr indent="0" lvl="0" marL="0" rtl="0" algn="l">
              <a:spcBef>
                <a:spcPts val="0"/>
              </a:spcBef>
              <a:spcAft>
                <a:spcPts val="0"/>
              </a:spcAft>
              <a:buNone/>
            </a:pPr>
            <a:r>
              <a:rPr b="1" lang="en" sz="2500">
                <a:solidFill>
                  <a:schemeClr val="dk1"/>
                </a:solidFill>
                <a:latin typeface="Lato"/>
                <a:ea typeface="Lato"/>
                <a:cs typeface="Lato"/>
                <a:sym typeface="Lato"/>
              </a:rPr>
              <a:t>Missing Data</a:t>
            </a:r>
            <a:endParaRPr sz="2500">
              <a:solidFill>
                <a:schemeClr val="accent6"/>
              </a:solidFill>
              <a:latin typeface="Lato"/>
              <a:ea typeface="Lato"/>
              <a:cs typeface="Lato"/>
              <a:sym typeface="Lato"/>
            </a:endParaRPr>
          </a:p>
        </p:txBody>
      </p:sp>
      <p:sp>
        <p:nvSpPr>
          <p:cNvPr id="221" name="Google Shape;221;p26"/>
          <p:cNvSpPr/>
          <p:nvPr/>
        </p:nvSpPr>
        <p:spPr>
          <a:xfrm>
            <a:off x="2660200" y="1245150"/>
            <a:ext cx="354000" cy="3544500"/>
          </a:xfrm>
          <a:prstGeom prst="leftBrace">
            <a:avLst>
              <a:gd fmla="val 50000" name="adj1"/>
              <a:gd fmla="val 45805" name="adj2"/>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22" name="Google Shape;222;p2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7"/>
          <p:cNvSpPr/>
          <p:nvPr/>
        </p:nvSpPr>
        <p:spPr>
          <a:xfrm>
            <a:off x="4572000" y="-16275"/>
            <a:ext cx="4572300" cy="5159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txBox="1"/>
          <p:nvPr>
            <p:ph type="title"/>
          </p:nvPr>
        </p:nvSpPr>
        <p:spPr>
          <a:xfrm>
            <a:off x="-349675" y="-486125"/>
            <a:ext cx="4953000" cy="1318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accent1"/>
                </a:solidFill>
              </a:rPr>
              <a:t>2M+ data entries</a:t>
            </a:r>
            <a:endParaRPr>
              <a:solidFill>
                <a:schemeClr val="accent1"/>
              </a:solidFill>
            </a:endParaRPr>
          </a:p>
        </p:txBody>
      </p:sp>
      <p:sp>
        <p:nvSpPr>
          <p:cNvPr id="229" name="Google Shape;229;p27"/>
          <p:cNvSpPr txBox="1"/>
          <p:nvPr>
            <p:ph idx="2" type="body"/>
          </p:nvPr>
        </p:nvSpPr>
        <p:spPr>
          <a:xfrm>
            <a:off x="4998950" y="1625225"/>
            <a:ext cx="3918300" cy="28059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Our data was filtered, cleaned, and joined to remove missing data, filter by relevant content, and categorical variables were converted for machine learning data modeling.</a:t>
            </a:r>
            <a:endParaRPr/>
          </a:p>
        </p:txBody>
      </p:sp>
      <p:pic>
        <p:nvPicPr>
          <p:cNvPr id="230" name="Google Shape;230;p27"/>
          <p:cNvPicPr preferRelativeResize="0"/>
          <p:nvPr/>
        </p:nvPicPr>
        <p:blipFill>
          <a:blip r:embed="rId3">
            <a:alphaModFix/>
          </a:blip>
          <a:stretch>
            <a:fillRect/>
          </a:stretch>
        </p:blipFill>
        <p:spPr>
          <a:xfrm>
            <a:off x="1632350" y="217125"/>
            <a:ext cx="4876800" cy="4876800"/>
          </a:xfrm>
          <a:prstGeom prst="rect">
            <a:avLst/>
          </a:prstGeom>
          <a:noFill/>
          <a:ln>
            <a:noFill/>
          </a:ln>
        </p:spPr>
      </p:pic>
      <p:sp>
        <p:nvSpPr>
          <p:cNvPr id="231" name="Google Shape;231;p27"/>
          <p:cNvSpPr txBox="1"/>
          <p:nvPr>
            <p:ph type="title"/>
          </p:nvPr>
        </p:nvSpPr>
        <p:spPr>
          <a:xfrm>
            <a:off x="4638875" y="4204950"/>
            <a:ext cx="5018700" cy="57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70.5k rows of data</a:t>
            </a:r>
            <a:endParaRPr>
              <a:solidFill>
                <a:schemeClr val="lt1"/>
              </a:solidFill>
            </a:endParaRPr>
          </a:p>
        </p:txBody>
      </p:sp>
      <p:cxnSp>
        <p:nvCxnSpPr>
          <p:cNvPr id="232" name="Google Shape;232;p27"/>
          <p:cNvCxnSpPr/>
          <p:nvPr/>
        </p:nvCxnSpPr>
        <p:spPr>
          <a:xfrm flipH="1">
            <a:off x="4104400" y="897525"/>
            <a:ext cx="6900" cy="3790200"/>
          </a:xfrm>
          <a:prstGeom prst="straightConnector1">
            <a:avLst/>
          </a:prstGeom>
          <a:noFill/>
          <a:ln cap="flat" cmpd="sng" w="76200">
            <a:solidFill>
              <a:schemeClr val="lt1"/>
            </a:solidFill>
            <a:prstDash val="dot"/>
            <a:round/>
            <a:headEnd len="med" w="med" type="none"/>
            <a:tailEnd len="med" w="med" type="none"/>
          </a:ln>
        </p:spPr>
      </p:cxnSp>
      <p:sp>
        <p:nvSpPr>
          <p:cNvPr id="233" name="Google Shape;233;p27"/>
          <p:cNvSpPr txBox="1"/>
          <p:nvPr/>
        </p:nvSpPr>
        <p:spPr>
          <a:xfrm>
            <a:off x="329475" y="857275"/>
            <a:ext cx="4557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rgbClr val="EFEFEF"/>
                </a:solidFill>
                <a:latin typeface="Lato"/>
                <a:ea typeface="Lato"/>
                <a:cs typeface="Lato"/>
                <a:sym typeface="Lato"/>
              </a:rPr>
              <a:t>filter</a:t>
            </a:r>
            <a:endParaRPr b="1" sz="4800">
              <a:solidFill>
                <a:srgbClr val="EFEFEF"/>
              </a:solidFill>
              <a:latin typeface="Lato"/>
              <a:ea typeface="Lato"/>
              <a:cs typeface="Lato"/>
              <a:sym typeface="Lato"/>
            </a:endParaRPr>
          </a:p>
        </p:txBody>
      </p:sp>
      <p:sp>
        <p:nvSpPr>
          <p:cNvPr id="234" name="Google Shape;234;p27"/>
          <p:cNvSpPr txBox="1"/>
          <p:nvPr/>
        </p:nvSpPr>
        <p:spPr>
          <a:xfrm>
            <a:off x="329475" y="1626144"/>
            <a:ext cx="4557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rgbClr val="EFEFEF"/>
                </a:solidFill>
                <a:latin typeface="Lato"/>
                <a:ea typeface="Lato"/>
                <a:cs typeface="Lato"/>
                <a:sym typeface="Lato"/>
              </a:rPr>
              <a:t>drop na</a:t>
            </a:r>
            <a:endParaRPr b="1" sz="4800">
              <a:solidFill>
                <a:srgbClr val="EFEFEF"/>
              </a:solidFill>
              <a:latin typeface="Lato"/>
              <a:ea typeface="Lato"/>
              <a:cs typeface="Lato"/>
              <a:sym typeface="Lato"/>
            </a:endParaRPr>
          </a:p>
        </p:txBody>
      </p:sp>
      <p:sp>
        <p:nvSpPr>
          <p:cNvPr id="235" name="Google Shape;235;p27"/>
          <p:cNvSpPr txBox="1"/>
          <p:nvPr/>
        </p:nvSpPr>
        <p:spPr>
          <a:xfrm>
            <a:off x="329475" y="2395013"/>
            <a:ext cx="4557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rgbClr val="EFEFEF"/>
                </a:solidFill>
                <a:latin typeface="Lato"/>
                <a:ea typeface="Lato"/>
                <a:cs typeface="Lato"/>
                <a:sym typeface="Lato"/>
              </a:rPr>
              <a:t>remove</a:t>
            </a:r>
            <a:endParaRPr b="1" sz="4800">
              <a:solidFill>
                <a:srgbClr val="EFEFEF"/>
              </a:solidFill>
              <a:latin typeface="Lato"/>
              <a:ea typeface="Lato"/>
              <a:cs typeface="Lato"/>
              <a:sym typeface="Lato"/>
            </a:endParaRPr>
          </a:p>
        </p:txBody>
      </p:sp>
      <p:sp>
        <p:nvSpPr>
          <p:cNvPr id="236" name="Google Shape;236;p27"/>
          <p:cNvSpPr txBox="1"/>
          <p:nvPr/>
        </p:nvSpPr>
        <p:spPr>
          <a:xfrm>
            <a:off x="329475" y="3163881"/>
            <a:ext cx="4557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rgbClr val="EFEFEF"/>
                </a:solidFill>
                <a:latin typeface="Lato"/>
                <a:ea typeface="Lato"/>
                <a:cs typeface="Lato"/>
                <a:sym typeface="Lato"/>
              </a:rPr>
              <a:t>convert</a:t>
            </a:r>
            <a:endParaRPr b="1" sz="4800">
              <a:solidFill>
                <a:srgbClr val="EFEFEF"/>
              </a:solidFill>
              <a:latin typeface="Lato"/>
              <a:ea typeface="Lato"/>
              <a:cs typeface="Lato"/>
              <a:sym typeface="Lato"/>
            </a:endParaRPr>
          </a:p>
        </p:txBody>
      </p:sp>
      <p:sp>
        <p:nvSpPr>
          <p:cNvPr id="237" name="Google Shape;237;p27"/>
          <p:cNvSpPr txBox="1"/>
          <p:nvPr/>
        </p:nvSpPr>
        <p:spPr>
          <a:xfrm>
            <a:off x="329475" y="3932750"/>
            <a:ext cx="4557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rgbClr val="EFEFEF"/>
                </a:solidFill>
                <a:latin typeface="Lato"/>
                <a:ea typeface="Lato"/>
                <a:cs typeface="Lato"/>
                <a:sym typeface="Lato"/>
              </a:rPr>
              <a:t>model data</a:t>
            </a:r>
            <a:endParaRPr b="1" sz="4800">
              <a:solidFill>
                <a:srgbClr val="EFEFEF"/>
              </a:solidFill>
              <a:latin typeface="Lato"/>
              <a:ea typeface="Lato"/>
              <a:cs typeface="Lato"/>
              <a:sym typeface="Lato"/>
            </a:endParaRPr>
          </a:p>
        </p:txBody>
      </p:sp>
      <p:cxnSp>
        <p:nvCxnSpPr>
          <p:cNvPr id="238" name="Google Shape;238;p27"/>
          <p:cNvCxnSpPr/>
          <p:nvPr/>
        </p:nvCxnSpPr>
        <p:spPr>
          <a:xfrm>
            <a:off x="221900" y="1166825"/>
            <a:ext cx="0" cy="4010100"/>
          </a:xfrm>
          <a:prstGeom prst="straightConnector1">
            <a:avLst/>
          </a:prstGeom>
          <a:noFill/>
          <a:ln cap="flat" cmpd="sng" w="76200">
            <a:solidFill>
              <a:srgbClr val="F3F3F3"/>
            </a:solidFill>
            <a:prstDash val="solid"/>
            <a:round/>
            <a:headEnd len="med" w="med" type="none"/>
            <a:tailEnd len="med" w="med" type="triangle"/>
          </a:ln>
        </p:spPr>
      </p:cxnSp>
      <p:sp>
        <p:nvSpPr>
          <p:cNvPr id="239" name="Google Shape;239;p27"/>
          <p:cNvSpPr txBox="1"/>
          <p:nvPr/>
        </p:nvSpPr>
        <p:spPr>
          <a:xfrm>
            <a:off x="4638875" y="4620225"/>
            <a:ext cx="5088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2986D0"/>
                </a:solidFill>
                <a:latin typeface="Lato"/>
                <a:ea typeface="Lato"/>
                <a:cs typeface="Lato"/>
                <a:sym typeface="Lato"/>
              </a:rPr>
              <a:t>3 </a:t>
            </a:r>
            <a:r>
              <a:rPr b="1" lang="en" sz="2200">
                <a:solidFill>
                  <a:srgbClr val="2986D0"/>
                </a:solidFill>
                <a:latin typeface="Lato"/>
                <a:ea typeface="Lato"/>
                <a:cs typeface="Lato"/>
                <a:sym typeface="Lato"/>
              </a:rPr>
              <a:t>Total Variables Remaining</a:t>
            </a:r>
            <a:endParaRPr b="1" sz="7200">
              <a:solidFill>
                <a:srgbClr val="2986D0"/>
              </a:solidFill>
              <a:latin typeface="Lato"/>
              <a:ea typeface="Lato"/>
              <a:cs typeface="Lato"/>
              <a:sym typeface="Lato"/>
            </a:endParaRPr>
          </a:p>
        </p:txBody>
      </p:sp>
      <p:sp>
        <p:nvSpPr>
          <p:cNvPr id="240" name="Google Shape;240;p2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8"/>
          <p:cNvSpPr/>
          <p:nvPr/>
        </p:nvSpPr>
        <p:spPr>
          <a:xfrm>
            <a:off x="4199350" y="-27300"/>
            <a:ext cx="4791900" cy="5231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8"/>
          <p:cNvSpPr txBox="1"/>
          <p:nvPr>
            <p:ph type="title"/>
          </p:nvPr>
        </p:nvSpPr>
        <p:spPr>
          <a:xfrm rot="-5400000">
            <a:off x="-2963600" y="2991600"/>
            <a:ext cx="7301400" cy="1318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6000">
                <a:solidFill>
                  <a:schemeClr val="accent1"/>
                </a:solidFill>
              </a:rPr>
              <a:t>Technologies </a:t>
            </a:r>
            <a:endParaRPr sz="6000">
              <a:solidFill>
                <a:schemeClr val="accent1"/>
              </a:solidFill>
            </a:endParaRPr>
          </a:p>
        </p:txBody>
      </p:sp>
      <p:sp>
        <p:nvSpPr>
          <p:cNvPr id="247" name="Google Shape;247;p28"/>
          <p:cNvSpPr txBox="1"/>
          <p:nvPr/>
        </p:nvSpPr>
        <p:spPr>
          <a:xfrm>
            <a:off x="1868075" y="1547075"/>
            <a:ext cx="6583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Lato"/>
                <a:ea typeface="Lato"/>
                <a:cs typeface="Lato"/>
                <a:sym typeface="Lato"/>
              </a:rPr>
              <a:t>Data Storage: </a:t>
            </a:r>
            <a:r>
              <a:rPr lang="en" sz="2500">
                <a:solidFill>
                  <a:schemeClr val="accent6"/>
                </a:solidFill>
                <a:latin typeface="Lato"/>
                <a:ea typeface="Lato"/>
                <a:cs typeface="Lato"/>
                <a:sym typeface="Lato"/>
              </a:rPr>
              <a:t>PostgreSQL database 13.3 hosted on Amazon Web Services</a:t>
            </a:r>
            <a:endParaRPr sz="2500">
              <a:solidFill>
                <a:schemeClr val="accent6"/>
              </a:solidFill>
              <a:latin typeface="Lato"/>
              <a:ea typeface="Lato"/>
              <a:cs typeface="Lato"/>
              <a:sym typeface="Lato"/>
            </a:endParaRPr>
          </a:p>
        </p:txBody>
      </p:sp>
      <p:sp>
        <p:nvSpPr>
          <p:cNvPr id="248" name="Google Shape;248;p28"/>
          <p:cNvSpPr txBox="1"/>
          <p:nvPr/>
        </p:nvSpPr>
        <p:spPr>
          <a:xfrm>
            <a:off x="7193975" y="4756700"/>
            <a:ext cx="1063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2"/>
                </a:solidFill>
                <a:latin typeface="Lato"/>
                <a:ea typeface="Lato"/>
                <a:cs typeface="Lato"/>
                <a:sym typeface="Lato"/>
              </a:rPr>
              <a:t>* </a:t>
            </a:r>
            <a:r>
              <a:rPr lang="en" sz="1000">
                <a:solidFill>
                  <a:schemeClr val="lt2"/>
                </a:solidFill>
                <a:latin typeface="Lato"/>
                <a:ea typeface="Lato"/>
                <a:cs typeface="Lato"/>
                <a:sym typeface="Lato"/>
              </a:rPr>
              <a:t>See Appendix</a:t>
            </a:r>
            <a:endParaRPr sz="1000">
              <a:solidFill>
                <a:schemeClr val="lt2"/>
              </a:solidFill>
              <a:latin typeface="Lato"/>
              <a:ea typeface="Lato"/>
              <a:cs typeface="Lato"/>
              <a:sym typeface="Lato"/>
            </a:endParaRPr>
          </a:p>
        </p:txBody>
      </p:sp>
      <p:sp>
        <p:nvSpPr>
          <p:cNvPr id="249" name="Google Shape;249;p2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9"/>
          <p:cNvSpPr/>
          <p:nvPr/>
        </p:nvSpPr>
        <p:spPr>
          <a:xfrm>
            <a:off x="4199350" y="-27300"/>
            <a:ext cx="4791900" cy="5231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txBox="1"/>
          <p:nvPr>
            <p:ph type="title"/>
          </p:nvPr>
        </p:nvSpPr>
        <p:spPr>
          <a:xfrm rot="-5400000">
            <a:off x="-2963600" y="2991600"/>
            <a:ext cx="7301400" cy="1318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6000">
                <a:solidFill>
                  <a:schemeClr val="accent1"/>
                </a:solidFill>
              </a:rPr>
              <a:t>Technologies </a:t>
            </a:r>
            <a:endParaRPr sz="6000">
              <a:solidFill>
                <a:schemeClr val="accent1"/>
              </a:solidFill>
            </a:endParaRPr>
          </a:p>
        </p:txBody>
      </p:sp>
      <p:sp>
        <p:nvSpPr>
          <p:cNvPr id="256" name="Google Shape;256;p29"/>
          <p:cNvSpPr txBox="1"/>
          <p:nvPr/>
        </p:nvSpPr>
        <p:spPr>
          <a:xfrm>
            <a:off x="1868075" y="141525"/>
            <a:ext cx="69267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Lato"/>
                <a:ea typeface="Lato"/>
                <a:cs typeface="Lato"/>
                <a:sym typeface="Lato"/>
              </a:rPr>
              <a:t>Data Cleaning + Analysis:</a:t>
            </a:r>
            <a:r>
              <a:rPr b="1" lang="en" sz="2500">
                <a:solidFill>
                  <a:schemeClr val="accent6"/>
                </a:solidFill>
                <a:latin typeface="Lato"/>
                <a:ea typeface="Lato"/>
                <a:cs typeface="Lato"/>
                <a:sym typeface="Lato"/>
              </a:rPr>
              <a:t> </a:t>
            </a:r>
            <a:r>
              <a:rPr lang="en" sz="2500">
                <a:solidFill>
                  <a:schemeClr val="accent6"/>
                </a:solidFill>
                <a:latin typeface="Lato"/>
                <a:ea typeface="Lato"/>
                <a:cs typeface="Lato"/>
                <a:sym typeface="Lato"/>
              </a:rPr>
              <a:t>Python 3.8.5, Pandas Library 1.3.2 (and dozens more*) in Jupyter Notebook 6.1.4</a:t>
            </a:r>
            <a:endParaRPr sz="2500">
              <a:solidFill>
                <a:schemeClr val="accent6"/>
              </a:solidFill>
              <a:latin typeface="Lato"/>
              <a:ea typeface="Lato"/>
              <a:cs typeface="Lato"/>
              <a:sym typeface="Lato"/>
            </a:endParaRPr>
          </a:p>
        </p:txBody>
      </p:sp>
      <p:sp>
        <p:nvSpPr>
          <p:cNvPr id="257" name="Google Shape;257;p29"/>
          <p:cNvSpPr txBox="1"/>
          <p:nvPr/>
        </p:nvSpPr>
        <p:spPr>
          <a:xfrm>
            <a:off x="1868075" y="1547075"/>
            <a:ext cx="6583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Lato"/>
                <a:ea typeface="Lato"/>
                <a:cs typeface="Lato"/>
                <a:sym typeface="Lato"/>
              </a:rPr>
              <a:t>Data Storage: </a:t>
            </a:r>
            <a:r>
              <a:rPr lang="en" sz="2500">
                <a:solidFill>
                  <a:schemeClr val="accent6"/>
                </a:solidFill>
                <a:latin typeface="Lato"/>
                <a:ea typeface="Lato"/>
                <a:cs typeface="Lato"/>
                <a:sym typeface="Lato"/>
              </a:rPr>
              <a:t>PostgreSQL database 13.3 hosted on Amazon Web Services</a:t>
            </a:r>
            <a:endParaRPr sz="2500">
              <a:solidFill>
                <a:schemeClr val="accent6"/>
              </a:solidFill>
              <a:latin typeface="Lato"/>
              <a:ea typeface="Lato"/>
              <a:cs typeface="Lato"/>
              <a:sym typeface="Lato"/>
            </a:endParaRPr>
          </a:p>
        </p:txBody>
      </p:sp>
      <p:sp>
        <p:nvSpPr>
          <p:cNvPr id="258" name="Google Shape;258;p29"/>
          <p:cNvSpPr txBox="1"/>
          <p:nvPr/>
        </p:nvSpPr>
        <p:spPr>
          <a:xfrm>
            <a:off x="1868075" y="2637300"/>
            <a:ext cx="66477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Lato"/>
                <a:ea typeface="Lato"/>
                <a:cs typeface="Lato"/>
                <a:sym typeface="Lato"/>
              </a:rPr>
              <a:t>Machine Learning: </a:t>
            </a:r>
            <a:r>
              <a:rPr lang="en" sz="2500">
                <a:solidFill>
                  <a:schemeClr val="accent6"/>
                </a:solidFill>
                <a:latin typeface="Lato"/>
                <a:ea typeface="Lato"/>
                <a:cs typeface="Lato"/>
                <a:sym typeface="Lato"/>
              </a:rPr>
              <a:t>Scikit-Learn 0.24 (+ dozens of additional Python libraries*) in Jupyter Notebook 6.1.4</a:t>
            </a:r>
            <a:endParaRPr sz="2500">
              <a:solidFill>
                <a:schemeClr val="accent6"/>
              </a:solidFill>
              <a:latin typeface="Lato"/>
              <a:ea typeface="Lato"/>
              <a:cs typeface="Lato"/>
              <a:sym typeface="Lato"/>
            </a:endParaRPr>
          </a:p>
        </p:txBody>
      </p:sp>
      <p:sp>
        <p:nvSpPr>
          <p:cNvPr id="259" name="Google Shape;259;p29"/>
          <p:cNvSpPr txBox="1"/>
          <p:nvPr/>
        </p:nvSpPr>
        <p:spPr>
          <a:xfrm>
            <a:off x="1868075" y="4043325"/>
            <a:ext cx="65706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Lato"/>
                <a:ea typeface="Lato"/>
                <a:cs typeface="Lato"/>
                <a:sym typeface="Lato"/>
              </a:rPr>
              <a:t>Dashboard:</a:t>
            </a:r>
            <a:r>
              <a:rPr b="1" lang="en" sz="2500">
                <a:solidFill>
                  <a:schemeClr val="accent6"/>
                </a:solidFill>
                <a:latin typeface="Lato"/>
                <a:ea typeface="Lato"/>
                <a:cs typeface="Lato"/>
                <a:sym typeface="Lato"/>
              </a:rPr>
              <a:t> </a:t>
            </a:r>
            <a:r>
              <a:rPr lang="en" sz="2500">
                <a:solidFill>
                  <a:schemeClr val="accent6"/>
                </a:solidFill>
                <a:latin typeface="Lato"/>
                <a:ea typeface="Lato"/>
                <a:cs typeface="Lato"/>
                <a:sym typeface="Lato"/>
              </a:rPr>
              <a:t>matplotlib 3.4.3 using Jupyter Notebook 6.1.4 + Tableau 2021.2.2</a:t>
            </a:r>
            <a:endParaRPr sz="2500">
              <a:solidFill>
                <a:schemeClr val="accent6"/>
              </a:solidFill>
              <a:latin typeface="Lato"/>
              <a:ea typeface="Lato"/>
              <a:cs typeface="Lato"/>
              <a:sym typeface="Lato"/>
            </a:endParaRPr>
          </a:p>
        </p:txBody>
      </p:sp>
      <p:sp>
        <p:nvSpPr>
          <p:cNvPr id="260" name="Google Shape;260;p29"/>
          <p:cNvSpPr txBox="1"/>
          <p:nvPr/>
        </p:nvSpPr>
        <p:spPr>
          <a:xfrm>
            <a:off x="7193975" y="4756700"/>
            <a:ext cx="1063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2"/>
                </a:solidFill>
                <a:latin typeface="Lato"/>
                <a:ea typeface="Lato"/>
                <a:cs typeface="Lato"/>
                <a:sym typeface="Lato"/>
              </a:rPr>
              <a:t>* See Appendix</a:t>
            </a:r>
            <a:endParaRPr sz="1000">
              <a:solidFill>
                <a:schemeClr val="lt2"/>
              </a:solidFill>
              <a:latin typeface="Lato"/>
              <a:ea typeface="Lato"/>
              <a:cs typeface="Lato"/>
              <a:sym typeface="Lato"/>
            </a:endParaRPr>
          </a:p>
        </p:txBody>
      </p:sp>
      <p:sp>
        <p:nvSpPr>
          <p:cNvPr id="261" name="Google Shape;261;p2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5" name="Shape 265"/>
        <p:cNvGrpSpPr/>
        <p:nvPr/>
      </p:nvGrpSpPr>
      <p:grpSpPr>
        <a:xfrm>
          <a:off x="0" y="0"/>
          <a:ext cx="0" cy="0"/>
          <a:chOff x="0" y="0"/>
          <a:chExt cx="0" cy="0"/>
        </a:xfrm>
      </p:grpSpPr>
      <p:sp>
        <p:nvSpPr>
          <p:cNvPr id="266" name="Google Shape;266;p30"/>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p30"/>
          <p:cNvPicPr preferRelativeResize="0"/>
          <p:nvPr/>
        </p:nvPicPr>
        <p:blipFill rotWithShape="1">
          <a:blip r:embed="rId3">
            <a:alphaModFix/>
          </a:blip>
          <a:srcRect b="13195" l="29079" r="16362" t="25428"/>
          <a:stretch/>
        </p:blipFill>
        <p:spPr>
          <a:xfrm>
            <a:off x="0" y="0"/>
            <a:ext cx="9117149" cy="5143500"/>
          </a:xfrm>
          <a:prstGeom prst="rect">
            <a:avLst/>
          </a:prstGeom>
          <a:noFill/>
          <a:ln>
            <a:noFill/>
          </a:ln>
        </p:spPr>
      </p:pic>
      <p:sp>
        <p:nvSpPr>
          <p:cNvPr id="268" name="Google Shape;268;p3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269" name="Google Shape;269;p30"/>
          <p:cNvCxnSpPr/>
          <p:nvPr/>
        </p:nvCxnSpPr>
        <p:spPr>
          <a:xfrm>
            <a:off x="439725" y="420375"/>
            <a:ext cx="178500" cy="12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1"/>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5" name="Google Shape;275;p31"/>
          <p:cNvPicPr preferRelativeResize="0"/>
          <p:nvPr/>
        </p:nvPicPr>
        <p:blipFill rotWithShape="1">
          <a:blip r:embed="rId3">
            <a:alphaModFix/>
          </a:blip>
          <a:srcRect b="5575" l="14756" r="8065" t="25426"/>
          <a:stretch/>
        </p:blipFill>
        <p:spPr>
          <a:xfrm>
            <a:off x="0" y="49050"/>
            <a:ext cx="9068899" cy="4560851"/>
          </a:xfrm>
          <a:prstGeom prst="rect">
            <a:avLst/>
          </a:prstGeom>
          <a:noFill/>
          <a:ln>
            <a:noFill/>
          </a:ln>
        </p:spPr>
      </p:pic>
      <p:sp>
        <p:nvSpPr>
          <p:cNvPr id="276" name="Google Shape;276;p31"/>
          <p:cNvSpPr txBox="1"/>
          <p:nvPr/>
        </p:nvSpPr>
        <p:spPr>
          <a:xfrm>
            <a:off x="216825" y="4638550"/>
            <a:ext cx="71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Relationships of Numerical Variables in Movies Data</a:t>
            </a:r>
            <a:endParaRPr b="1">
              <a:solidFill>
                <a:schemeClr val="lt1"/>
              </a:solidFill>
              <a:latin typeface="Lato"/>
              <a:ea typeface="Lato"/>
              <a:cs typeface="Lato"/>
              <a:sym typeface="Lato"/>
            </a:endParaRPr>
          </a:p>
        </p:txBody>
      </p:sp>
      <p:sp>
        <p:nvSpPr>
          <p:cNvPr id="277" name="Google Shape;277;p31"/>
          <p:cNvSpPr/>
          <p:nvPr/>
        </p:nvSpPr>
        <p:spPr>
          <a:xfrm>
            <a:off x="1178000" y="841775"/>
            <a:ext cx="1634400" cy="1634400"/>
          </a:xfrm>
          <a:prstGeom prst="ellipse">
            <a:avLst/>
          </a:prstGeom>
          <a:noFill/>
          <a:ln cap="flat" cmpd="sng" w="114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1"/>
          <p:cNvSpPr txBox="1"/>
          <p:nvPr/>
        </p:nvSpPr>
        <p:spPr>
          <a:xfrm>
            <a:off x="2692325" y="1860575"/>
            <a:ext cx="3935400" cy="615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Average IMDb Score</a:t>
            </a:r>
            <a:r>
              <a:rPr b="1" lang="en">
                <a:solidFill>
                  <a:schemeClr val="lt1"/>
                </a:solidFill>
                <a:latin typeface="Lato"/>
                <a:ea typeface="Lato"/>
                <a:cs typeface="Lato"/>
                <a:sym typeface="Lato"/>
              </a:rPr>
              <a:t>  vs. Average TMDB  Score has a Positive Correlation</a:t>
            </a:r>
            <a:endParaRPr>
              <a:solidFill>
                <a:schemeClr val="lt1"/>
              </a:solidFill>
              <a:latin typeface="Lato"/>
              <a:ea typeface="Lato"/>
              <a:cs typeface="Lato"/>
              <a:sym typeface="Lato"/>
            </a:endParaRPr>
          </a:p>
        </p:txBody>
      </p:sp>
      <p:sp>
        <p:nvSpPr>
          <p:cNvPr id="279" name="Google Shape;279;p3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idx="4294967295" type="title"/>
          </p:nvPr>
        </p:nvSpPr>
        <p:spPr>
          <a:xfrm>
            <a:off x="535775" y="712150"/>
            <a:ext cx="6479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accent1"/>
                </a:solidFill>
              </a:rPr>
              <a:t>Everyone loves movies.</a:t>
            </a:r>
            <a:endParaRPr sz="2400">
              <a:solidFill>
                <a:schemeClr val="accent1"/>
              </a:solidFill>
            </a:endParaRPr>
          </a:p>
        </p:txBody>
      </p:sp>
      <p:sp>
        <p:nvSpPr>
          <p:cNvPr id="80" name="Google Shape;80;p14"/>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800">
                <a:latin typeface="Lato"/>
                <a:ea typeface="Lato"/>
                <a:cs typeface="Lato"/>
                <a:sym typeface="Lato"/>
              </a:rPr>
              <a:t>Streaming has reshaped cinema and the COVID-19 pandemic has left many of us wondering “what should we watch next?” </a:t>
            </a:r>
            <a:endParaRPr b="0" sz="1800">
              <a:latin typeface="Lato"/>
              <a:ea typeface="Lato"/>
              <a:cs typeface="Lato"/>
              <a:sym typeface="Lato"/>
            </a:endParaRPr>
          </a:p>
          <a:p>
            <a:pPr indent="0" lvl="0" marL="0" rtl="0" algn="l">
              <a:lnSpc>
                <a:spcPct val="115000"/>
              </a:lnSpc>
              <a:spcBef>
                <a:spcPts val="1600"/>
              </a:spcBef>
              <a:spcAft>
                <a:spcPts val="0"/>
              </a:spcAft>
              <a:buNone/>
            </a:pPr>
            <a:r>
              <a:rPr b="0" lang="en" sz="1800">
                <a:latin typeface="Lato"/>
                <a:ea typeface="Lato"/>
                <a:cs typeface="Lato"/>
                <a:sym typeface="Lato"/>
              </a:rPr>
              <a:t>Using data-wrangling, programming, and machine learning skills, we plan to answer: </a:t>
            </a:r>
            <a:endParaRPr b="0" sz="1800">
              <a:latin typeface="Lato"/>
              <a:ea typeface="Lato"/>
              <a:cs typeface="Lato"/>
              <a:sym typeface="Lato"/>
            </a:endParaRPr>
          </a:p>
          <a:p>
            <a:pPr indent="0" lvl="0" marL="0" rtl="0" algn="l">
              <a:lnSpc>
                <a:spcPct val="115000"/>
              </a:lnSpc>
              <a:spcBef>
                <a:spcPts val="1600"/>
              </a:spcBef>
              <a:spcAft>
                <a:spcPts val="1600"/>
              </a:spcAft>
              <a:buNone/>
            </a:pPr>
            <a:r>
              <a:rPr lang="en" sz="1800">
                <a:latin typeface="Lato"/>
                <a:ea typeface="Lato"/>
                <a:cs typeface="Lato"/>
                <a:sym typeface="Lato"/>
              </a:rPr>
              <a:t>What makes movies successful?</a:t>
            </a:r>
            <a:endParaRPr sz="1700">
              <a:latin typeface="Lato"/>
              <a:ea typeface="Lato"/>
              <a:cs typeface="Lato"/>
              <a:sym typeface="Lato"/>
            </a:endParaRPr>
          </a:p>
        </p:txBody>
      </p:sp>
      <p:pic>
        <p:nvPicPr>
          <p:cNvPr id="81" name="Google Shape;81;p14"/>
          <p:cNvPicPr preferRelativeResize="0"/>
          <p:nvPr/>
        </p:nvPicPr>
        <p:blipFill>
          <a:blip r:embed="rId3">
            <a:alphaModFix/>
          </a:blip>
          <a:stretch>
            <a:fillRect/>
          </a:stretch>
        </p:blipFill>
        <p:spPr>
          <a:xfrm>
            <a:off x="5679750" y="2692400"/>
            <a:ext cx="3106226" cy="2070817"/>
          </a:xfrm>
          <a:prstGeom prst="rect">
            <a:avLst/>
          </a:prstGeom>
          <a:noFill/>
          <a:ln>
            <a:noFill/>
          </a:ln>
        </p:spPr>
      </p:pic>
      <p:sp>
        <p:nvSpPr>
          <p:cNvPr id="82" name="Google Shape;82;p1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2"/>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32"/>
          <p:cNvPicPr preferRelativeResize="0"/>
          <p:nvPr/>
        </p:nvPicPr>
        <p:blipFill rotWithShape="1">
          <a:blip r:embed="rId3">
            <a:alphaModFix/>
          </a:blip>
          <a:srcRect b="6213" l="14033" r="7701" t="25428"/>
          <a:stretch/>
        </p:blipFill>
        <p:spPr>
          <a:xfrm>
            <a:off x="167850" y="159475"/>
            <a:ext cx="8976149" cy="4409932"/>
          </a:xfrm>
          <a:prstGeom prst="rect">
            <a:avLst/>
          </a:prstGeom>
          <a:noFill/>
          <a:ln>
            <a:noFill/>
          </a:ln>
        </p:spPr>
      </p:pic>
      <p:sp>
        <p:nvSpPr>
          <p:cNvPr id="286" name="Google Shape;286;p32"/>
          <p:cNvSpPr txBox="1"/>
          <p:nvPr/>
        </p:nvSpPr>
        <p:spPr>
          <a:xfrm>
            <a:off x="216825" y="4638550"/>
            <a:ext cx="71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Relationships of Numerical Variables in Movies Data</a:t>
            </a:r>
            <a:endParaRPr b="1">
              <a:solidFill>
                <a:schemeClr val="lt1"/>
              </a:solidFill>
              <a:latin typeface="Lato"/>
              <a:ea typeface="Lato"/>
              <a:cs typeface="Lato"/>
              <a:sym typeface="Lato"/>
            </a:endParaRPr>
          </a:p>
        </p:txBody>
      </p:sp>
      <p:sp>
        <p:nvSpPr>
          <p:cNvPr id="287" name="Google Shape;287;p32"/>
          <p:cNvSpPr/>
          <p:nvPr/>
        </p:nvSpPr>
        <p:spPr>
          <a:xfrm>
            <a:off x="6760800" y="937350"/>
            <a:ext cx="1634400" cy="1634400"/>
          </a:xfrm>
          <a:prstGeom prst="ellipse">
            <a:avLst/>
          </a:prstGeom>
          <a:noFill/>
          <a:ln cap="flat" cmpd="sng" w="1143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2"/>
          <p:cNvSpPr txBox="1"/>
          <p:nvPr/>
        </p:nvSpPr>
        <p:spPr>
          <a:xfrm>
            <a:off x="3503000" y="937350"/>
            <a:ext cx="3412500" cy="615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Average IMDb Score</a:t>
            </a:r>
            <a:r>
              <a:rPr b="1" lang="en">
                <a:solidFill>
                  <a:schemeClr val="lt1"/>
                </a:solidFill>
                <a:latin typeface="Lato"/>
                <a:ea typeface="Lato"/>
                <a:cs typeface="Lato"/>
                <a:sym typeface="Lato"/>
              </a:rPr>
              <a:t> vs. Critic MetaScore  has a Positive Correlation</a:t>
            </a:r>
            <a:endParaRPr>
              <a:solidFill>
                <a:schemeClr val="lt1"/>
              </a:solidFill>
              <a:latin typeface="Lato"/>
              <a:ea typeface="Lato"/>
              <a:cs typeface="Lato"/>
              <a:sym typeface="Lato"/>
            </a:endParaRPr>
          </a:p>
        </p:txBody>
      </p:sp>
      <p:sp>
        <p:nvSpPr>
          <p:cNvPr id="289" name="Google Shape;289;p3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3" name="Shape 293"/>
        <p:cNvGrpSpPr/>
        <p:nvPr/>
      </p:nvGrpSpPr>
      <p:grpSpPr>
        <a:xfrm>
          <a:off x="0" y="0"/>
          <a:ext cx="0" cy="0"/>
          <a:chOff x="0" y="0"/>
          <a:chExt cx="0" cy="0"/>
        </a:xfrm>
      </p:grpSpPr>
      <p:sp>
        <p:nvSpPr>
          <p:cNvPr id="294" name="Google Shape;294;p33"/>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 name="Google Shape;295;p33"/>
          <p:cNvPicPr preferRelativeResize="0"/>
          <p:nvPr/>
        </p:nvPicPr>
        <p:blipFill rotWithShape="1">
          <a:blip r:embed="rId3">
            <a:alphaModFix/>
          </a:blip>
          <a:srcRect b="7777" l="14155" r="48208" t="43430"/>
          <a:stretch/>
        </p:blipFill>
        <p:spPr>
          <a:xfrm>
            <a:off x="201275" y="233575"/>
            <a:ext cx="6429624" cy="4688750"/>
          </a:xfrm>
          <a:prstGeom prst="rect">
            <a:avLst/>
          </a:prstGeom>
          <a:noFill/>
          <a:ln>
            <a:noFill/>
          </a:ln>
        </p:spPr>
      </p:pic>
      <p:sp>
        <p:nvSpPr>
          <p:cNvPr id="296" name="Google Shape;296;p33"/>
          <p:cNvSpPr txBox="1"/>
          <p:nvPr/>
        </p:nvSpPr>
        <p:spPr>
          <a:xfrm>
            <a:off x="216825" y="4638550"/>
            <a:ext cx="71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Lato"/>
                <a:ea typeface="Lato"/>
                <a:cs typeface="Lato"/>
                <a:sym typeface="Lato"/>
              </a:rPr>
              <a:t>Correlations in Numeric Variables (Confusion Matrix)</a:t>
            </a:r>
            <a:endParaRPr b="1">
              <a:solidFill>
                <a:schemeClr val="dk2"/>
              </a:solidFill>
              <a:latin typeface="Lato"/>
              <a:ea typeface="Lato"/>
              <a:cs typeface="Lato"/>
              <a:sym typeface="Lato"/>
            </a:endParaRPr>
          </a:p>
        </p:txBody>
      </p:sp>
      <p:sp>
        <p:nvSpPr>
          <p:cNvPr id="297" name="Google Shape;297;p33"/>
          <p:cNvSpPr/>
          <p:nvPr/>
        </p:nvSpPr>
        <p:spPr>
          <a:xfrm>
            <a:off x="6377950" y="398675"/>
            <a:ext cx="2547600" cy="292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rPr>
              <a:t>CONCLUSION:</a:t>
            </a:r>
            <a:r>
              <a:rPr lang="en">
                <a:solidFill>
                  <a:schemeClr val="lt1"/>
                </a:solidFill>
              </a:rPr>
              <a:t>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Some positive correlation between revenue and user reviews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Duration and Release Year has minimal correlations to other variables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Note: Dropping revenue variable because data is incomplete</a:t>
            </a:r>
            <a:endParaRPr>
              <a:solidFill>
                <a:schemeClr val="lt1"/>
              </a:solidFill>
            </a:endParaRPr>
          </a:p>
        </p:txBody>
      </p:sp>
      <p:sp>
        <p:nvSpPr>
          <p:cNvPr id="298" name="Google Shape;298;p3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4"/>
          <p:cNvSpPr/>
          <p:nvPr/>
        </p:nvSpPr>
        <p:spPr>
          <a:xfrm>
            <a:off x="4558575" y="-12725"/>
            <a:ext cx="4628400" cy="5156100"/>
          </a:xfrm>
          <a:prstGeom prst="rect">
            <a:avLst/>
          </a:prstGeom>
          <a:solidFill>
            <a:srgbClr val="0A4E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4"/>
          <p:cNvSpPr txBox="1"/>
          <p:nvPr>
            <p:ph type="title"/>
          </p:nvPr>
        </p:nvSpPr>
        <p:spPr>
          <a:xfrm>
            <a:off x="265500" y="3022325"/>
            <a:ext cx="4293000" cy="131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A4E83"/>
                </a:solidFill>
              </a:rPr>
              <a:t>Some </a:t>
            </a:r>
            <a:r>
              <a:rPr lang="en">
                <a:solidFill>
                  <a:srgbClr val="0A4E83"/>
                </a:solidFill>
              </a:rPr>
              <a:t>Data Issues</a:t>
            </a:r>
            <a:endParaRPr>
              <a:solidFill>
                <a:srgbClr val="0A4E83"/>
              </a:solidFill>
            </a:endParaRPr>
          </a:p>
          <a:p>
            <a:pPr indent="0" lvl="0" marL="0" rtl="0" algn="l">
              <a:spcBef>
                <a:spcPts val="0"/>
              </a:spcBef>
              <a:spcAft>
                <a:spcPts val="0"/>
              </a:spcAft>
              <a:buNone/>
            </a:pPr>
            <a:r>
              <a:rPr lang="en">
                <a:solidFill>
                  <a:srgbClr val="0A4E83"/>
                </a:solidFill>
              </a:rPr>
              <a:t>We Encountered</a:t>
            </a:r>
            <a:endParaRPr>
              <a:solidFill>
                <a:srgbClr val="0A4E83"/>
              </a:solidFill>
            </a:endParaRPr>
          </a:p>
        </p:txBody>
      </p:sp>
      <p:sp>
        <p:nvSpPr>
          <p:cNvPr id="305" name="Google Shape;305;p34"/>
          <p:cNvSpPr txBox="1"/>
          <p:nvPr>
            <p:ph idx="2" type="body"/>
          </p:nvPr>
        </p:nvSpPr>
        <p:spPr>
          <a:xfrm>
            <a:off x="4710900" y="267000"/>
            <a:ext cx="4350600" cy="3695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AutoNum type="arabicPeriod"/>
            </a:pPr>
            <a:r>
              <a:rPr lang="en"/>
              <a:t>Datasets were not well documented</a:t>
            </a:r>
            <a:endParaRPr/>
          </a:p>
          <a:p>
            <a:pPr indent="-342900" lvl="0" marL="457200" rtl="0" algn="l">
              <a:lnSpc>
                <a:spcPct val="150000"/>
              </a:lnSpc>
              <a:spcBef>
                <a:spcPts val="0"/>
              </a:spcBef>
              <a:spcAft>
                <a:spcPts val="0"/>
              </a:spcAft>
              <a:buSzPts val="1800"/>
              <a:buAutoNum type="arabicPeriod"/>
            </a:pPr>
            <a:r>
              <a:rPr lang="en"/>
              <a:t>Scraped raw data inconsistencies</a:t>
            </a:r>
            <a:endParaRPr/>
          </a:p>
          <a:p>
            <a:pPr indent="-342900" lvl="0" marL="457200" rtl="0" algn="l">
              <a:lnSpc>
                <a:spcPct val="150000"/>
              </a:lnSpc>
              <a:spcBef>
                <a:spcPts val="0"/>
              </a:spcBef>
              <a:spcAft>
                <a:spcPts val="0"/>
              </a:spcAft>
              <a:buSzPts val="1800"/>
              <a:buAutoNum type="arabicPeriod"/>
            </a:pPr>
            <a:r>
              <a:rPr lang="en"/>
              <a:t>Missing data in “success” variables</a:t>
            </a:r>
            <a:endParaRPr/>
          </a:p>
          <a:p>
            <a:pPr indent="-342900" lvl="0" marL="457200" rtl="0" algn="l">
              <a:lnSpc>
                <a:spcPct val="150000"/>
              </a:lnSpc>
              <a:spcBef>
                <a:spcPts val="0"/>
              </a:spcBef>
              <a:spcAft>
                <a:spcPts val="0"/>
              </a:spcAft>
              <a:buSzPts val="1800"/>
              <a:buAutoNum type="arabicPeriod"/>
            </a:pPr>
            <a:r>
              <a:rPr lang="en"/>
              <a:t>Lots of categorical data</a:t>
            </a:r>
            <a:endParaRPr/>
          </a:p>
          <a:p>
            <a:pPr indent="-342900" lvl="0" marL="457200" rtl="0" algn="l">
              <a:lnSpc>
                <a:spcPct val="150000"/>
              </a:lnSpc>
              <a:spcBef>
                <a:spcPts val="0"/>
              </a:spcBef>
              <a:spcAft>
                <a:spcPts val="0"/>
              </a:spcAft>
              <a:buSzPts val="1800"/>
              <a:buAutoNum type="arabicPeriod"/>
            </a:pPr>
            <a:r>
              <a:rPr lang="en"/>
              <a:t>Strings of data in JSON-like format</a:t>
            </a:r>
            <a:endParaRPr/>
          </a:p>
          <a:p>
            <a:pPr indent="-342900" lvl="0" marL="457200" rtl="0" algn="l">
              <a:lnSpc>
                <a:spcPct val="150000"/>
              </a:lnSpc>
              <a:spcBef>
                <a:spcPts val="0"/>
              </a:spcBef>
              <a:spcAft>
                <a:spcPts val="0"/>
              </a:spcAft>
              <a:buSzPts val="1800"/>
              <a:buAutoNum type="arabicPeriod"/>
            </a:pPr>
            <a:r>
              <a:rPr lang="en"/>
              <a:t>Proprietary or outdated data  </a:t>
            </a:r>
            <a:endParaRPr/>
          </a:p>
          <a:p>
            <a:pPr indent="-342900" lvl="0" marL="457200" rtl="0" algn="l">
              <a:lnSpc>
                <a:spcPct val="150000"/>
              </a:lnSpc>
              <a:spcBef>
                <a:spcPts val="0"/>
              </a:spcBef>
              <a:spcAft>
                <a:spcPts val="0"/>
              </a:spcAft>
              <a:buSzPts val="1800"/>
              <a:buAutoNum type="arabicPeriod"/>
            </a:pPr>
            <a:r>
              <a:rPr lang="en"/>
              <a:t>Currency symbols created strings</a:t>
            </a:r>
            <a:endParaRPr/>
          </a:p>
          <a:p>
            <a:pPr indent="-342900" lvl="0" marL="457200" rtl="0" algn="l">
              <a:lnSpc>
                <a:spcPct val="150000"/>
              </a:lnSpc>
              <a:spcBef>
                <a:spcPts val="0"/>
              </a:spcBef>
              <a:spcAft>
                <a:spcPts val="0"/>
              </a:spcAft>
              <a:buSzPts val="1800"/>
              <a:buAutoNum type="arabicPeriod"/>
            </a:pPr>
            <a:r>
              <a:rPr lang="en"/>
              <a:t>Mismatched </a:t>
            </a:r>
            <a:r>
              <a:rPr lang="en"/>
              <a:t>data types</a:t>
            </a:r>
            <a:r>
              <a:rPr lang="en"/>
              <a:t> in columns</a:t>
            </a:r>
            <a:endParaRPr/>
          </a:p>
          <a:p>
            <a:pPr indent="-342900" lvl="0" marL="457200" rtl="0" algn="l">
              <a:lnSpc>
                <a:spcPct val="150000"/>
              </a:lnSpc>
              <a:spcBef>
                <a:spcPts val="0"/>
              </a:spcBef>
              <a:spcAft>
                <a:spcPts val="0"/>
              </a:spcAft>
              <a:buSzPts val="1800"/>
              <a:buAutoNum type="arabicPeriod"/>
            </a:pPr>
            <a:r>
              <a:rPr lang="en"/>
              <a:t>Multiple unique entries per cell</a:t>
            </a:r>
            <a:endParaRPr/>
          </a:p>
          <a:p>
            <a:pPr indent="-342900" lvl="0" marL="457200" rtl="0" algn="l">
              <a:lnSpc>
                <a:spcPct val="150000"/>
              </a:lnSpc>
              <a:spcBef>
                <a:spcPts val="0"/>
              </a:spcBef>
              <a:spcAft>
                <a:spcPts val="0"/>
              </a:spcAft>
              <a:buSzPts val="1800"/>
              <a:buAutoNum type="arabicPeriod"/>
            </a:pPr>
            <a:r>
              <a:rPr lang="en"/>
              <a:t>… and more.</a:t>
            </a:r>
            <a:endParaRPr/>
          </a:p>
        </p:txBody>
      </p:sp>
      <p:sp>
        <p:nvSpPr>
          <p:cNvPr id="306" name="Google Shape;306;p34"/>
          <p:cNvSpPr txBox="1"/>
          <p:nvPr/>
        </p:nvSpPr>
        <p:spPr>
          <a:xfrm>
            <a:off x="304800" y="3048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aleway"/>
                <a:ea typeface="Raleway"/>
                <a:cs typeface="Raleway"/>
                <a:sym typeface="Raleway"/>
              </a:rPr>
              <a:t>Our Data Transformation</a:t>
            </a:r>
            <a:endParaRPr/>
          </a:p>
        </p:txBody>
      </p:sp>
      <p:sp>
        <p:nvSpPr>
          <p:cNvPr id="307" name="Google Shape;307;p3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308" name="Google Shape;308;p34"/>
          <p:cNvCxnSpPr/>
          <p:nvPr/>
        </p:nvCxnSpPr>
        <p:spPr>
          <a:xfrm>
            <a:off x="5036350" y="4484075"/>
            <a:ext cx="4947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312" name="Shape 312"/>
        <p:cNvGrpSpPr/>
        <p:nvPr/>
      </p:nvGrpSpPr>
      <p:grpSpPr>
        <a:xfrm>
          <a:off x="0" y="0"/>
          <a:ext cx="0" cy="0"/>
          <a:chOff x="0" y="0"/>
          <a:chExt cx="0" cy="0"/>
        </a:xfrm>
      </p:grpSpPr>
      <p:sp>
        <p:nvSpPr>
          <p:cNvPr id="313" name="Google Shape;313;p35"/>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Machine</a:t>
            </a:r>
            <a:endParaRPr/>
          </a:p>
          <a:p>
            <a:pPr indent="0" lvl="0" marL="0" rtl="0" algn="r">
              <a:spcBef>
                <a:spcPts val="0"/>
              </a:spcBef>
              <a:spcAft>
                <a:spcPts val="0"/>
              </a:spcAft>
              <a:buNone/>
            </a:pPr>
            <a:r>
              <a:rPr lang="en"/>
              <a:t>Learning</a:t>
            </a:r>
            <a:endParaRPr/>
          </a:p>
          <a:p>
            <a:pPr indent="0" lvl="0" marL="0" rtl="0" algn="r">
              <a:spcBef>
                <a:spcPts val="0"/>
              </a:spcBef>
              <a:spcAft>
                <a:spcPts val="0"/>
              </a:spcAft>
              <a:buNone/>
            </a:pPr>
            <a:r>
              <a:rPr lang="en"/>
              <a:t>Model</a:t>
            </a:r>
            <a:endParaRPr/>
          </a:p>
        </p:txBody>
      </p:sp>
      <p:sp>
        <p:nvSpPr>
          <p:cNvPr id="314" name="Google Shape;314;p35"/>
          <p:cNvSpPr txBox="1"/>
          <p:nvPr/>
        </p:nvSpPr>
        <p:spPr>
          <a:xfrm>
            <a:off x="2486800" y="2375525"/>
            <a:ext cx="4071600" cy="2146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800">
                <a:solidFill>
                  <a:schemeClr val="lt1"/>
                </a:solidFill>
                <a:latin typeface="Lato"/>
                <a:ea typeface="Lato"/>
                <a:cs typeface="Lato"/>
                <a:sym typeface="Lato"/>
              </a:rPr>
              <a:t>The ratings dataset contains:</a:t>
            </a:r>
            <a:endParaRPr sz="1800">
              <a:solidFill>
                <a:schemeClr val="lt1"/>
              </a:solidFill>
              <a:latin typeface="Lato"/>
              <a:ea typeface="Lato"/>
              <a:cs typeface="Lato"/>
              <a:sym typeface="Lato"/>
            </a:endParaRPr>
          </a:p>
          <a:p>
            <a:pPr indent="-342900" lvl="0" marL="457200" marR="0" rtl="0" algn="l">
              <a:lnSpc>
                <a:spcPct val="115000"/>
              </a:lnSpc>
              <a:spcBef>
                <a:spcPts val="1600"/>
              </a:spcBef>
              <a:spcAft>
                <a:spcPts val="0"/>
              </a:spcAft>
              <a:buClr>
                <a:schemeClr val="lt1"/>
              </a:buClr>
              <a:buSzPts val="1800"/>
              <a:buFont typeface="Lato"/>
              <a:buChar char="●"/>
            </a:pPr>
            <a:r>
              <a:rPr lang="en" sz="1800">
                <a:solidFill>
                  <a:schemeClr val="lt1"/>
                </a:solidFill>
                <a:latin typeface="Lato"/>
                <a:ea typeface="Lato"/>
                <a:cs typeface="Lato"/>
                <a:sym typeface="Lato"/>
              </a:rPr>
              <a:t>vote average (1-10)</a:t>
            </a:r>
            <a:endParaRPr sz="1800">
              <a:solidFill>
                <a:schemeClr val="lt1"/>
              </a:solidFill>
              <a:latin typeface="Lato"/>
              <a:ea typeface="Lato"/>
              <a:cs typeface="Lato"/>
              <a:sym typeface="Lato"/>
            </a:endParaRPr>
          </a:p>
          <a:p>
            <a:pPr indent="-342900" lvl="0" marL="457200" marR="0" rtl="0" algn="l">
              <a:lnSpc>
                <a:spcPct val="115000"/>
              </a:lnSpc>
              <a:spcBef>
                <a:spcPts val="0"/>
              </a:spcBef>
              <a:spcAft>
                <a:spcPts val="0"/>
              </a:spcAft>
              <a:buClr>
                <a:schemeClr val="lt1"/>
              </a:buClr>
              <a:buSzPts val="1800"/>
              <a:buFont typeface="Lato"/>
              <a:buChar char="●"/>
            </a:pPr>
            <a:r>
              <a:rPr lang="en" sz="1800">
                <a:solidFill>
                  <a:schemeClr val="lt1"/>
                </a:solidFill>
                <a:latin typeface="Lato"/>
                <a:ea typeface="Lato"/>
                <a:cs typeface="Lato"/>
                <a:sym typeface="Lato"/>
              </a:rPr>
              <a:t>number of votes from IMDB users</a:t>
            </a:r>
            <a:endParaRPr sz="1800">
              <a:solidFill>
                <a:schemeClr val="lt1"/>
              </a:solidFill>
              <a:latin typeface="Lato"/>
              <a:ea typeface="Lato"/>
              <a:cs typeface="Lato"/>
              <a:sym typeface="Lato"/>
            </a:endParaRPr>
          </a:p>
          <a:p>
            <a:pPr indent="-342900" lvl="0" marL="457200" rtl="0" algn="l">
              <a:lnSpc>
                <a:spcPct val="115000"/>
              </a:lnSpc>
              <a:spcBef>
                <a:spcPts val="0"/>
              </a:spcBef>
              <a:spcAft>
                <a:spcPts val="0"/>
              </a:spcAft>
              <a:buClr>
                <a:schemeClr val="lt1"/>
              </a:buClr>
              <a:buSzPts val="1800"/>
              <a:buFont typeface="Lato"/>
              <a:buChar char="●"/>
            </a:pPr>
            <a:r>
              <a:rPr lang="en" sz="1800">
                <a:solidFill>
                  <a:schemeClr val="lt1"/>
                </a:solidFill>
                <a:latin typeface="Lato"/>
                <a:ea typeface="Lato"/>
                <a:cs typeface="Lato"/>
                <a:sym typeface="Lato"/>
              </a:rPr>
              <a:t>number of reviews from critics</a:t>
            </a:r>
            <a:endParaRPr sz="1800">
              <a:solidFill>
                <a:schemeClr val="lt1"/>
              </a:solidFill>
              <a:latin typeface="Lato"/>
              <a:ea typeface="Lato"/>
              <a:cs typeface="Lato"/>
              <a:sym typeface="Lato"/>
            </a:endParaRPr>
          </a:p>
          <a:p>
            <a:pPr indent="0" lvl="0" marL="0" marR="0" rtl="0" algn="l">
              <a:lnSpc>
                <a:spcPct val="115000"/>
              </a:lnSpc>
              <a:spcBef>
                <a:spcPts val="1600"/>
              </a:spcBef>
              <a:spcAft>
                <a:spcPts val="1600"/>
              </a:spcAft>
              <a:buNone/>
            </a:pPr>
            <a:r>
              <a:t/>
            </a:r>
            <a:endParaRPr sz="1800">
              <a:solidFill>
                <a:schemeClr val="lt1"/>
              </a:solidFill>
              <a:latin typeface="Lato"/>
              <a:ea typeface="Lato"/>
              <a:cs typeface="Lato"/>
              <a:sym typeface="Lato"/>
            </a:endParaRPr>
          </a:p>
        </p:txBody>
      </p:sp>
      <p:sp>
        <p:nvSpPr>
          <p:cNvPr id="315" name="Google Shape;315;p35"/>
          <p:cNvSpPr txBox="1"/>
          <p:nvPr/>
        </p:nvSpPr>
        <p:spPr>
          <a:xfrm>
            <a:off x="-1235075" y="2529638"/>
            <a:ext cx="3000000" cy="15393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b="1" lang="en" sz="2200" strike="sngStrike">
                <a:solidFill>
                  <a:schemeClr val="lt1"/>
                </a:solidFill>
                <a:latin typeface="Lato"/>
                <a:ea typeface="Lato"/>
                <a:cs typeface="Lato"/>
                <a:sym typeface="Lato"/>
              </a:rPr>
              <a:t>profits</a:t>
            </a:r>
            <a:endParaRPr b="1" sz="2200" strike="sngStrike">
              <a:solidFill>
                <a:schemeClr val="lt1"/>
              </a:solidFill>
              <a:latin typeface="Lato"/>
              <a:ea typeface="Lato"/>
              <a:cs typeface="Lato"/>
              <a:sym typeface="Lato"/>
            </a:endParaRPr>
          </a:p>
          <a:p>
            <a:pPr indent="0" lvl="0" marL="0" rtl="0" algn="r">
              <a:lnSpc>
                <a:spcPct val="150000"/>
              </a:lnSpc>
              <a:spcBef>
                <a:spcPts val="0"/>
              </a:spcBef>
              <a:spcAft>
                <a:spcPts val="0"/>
              </a:spcAft>
              <a:buNone/>
            </a:pPr>
            <a:r>
              <a:rPr b="1" lang="en" sz="2200">
                <a:solidFill>
                  <a:schemeClr val="lt1"/>
                </a:solidFill>
                <a:latin typeface="Lato"/>
                <a:ea typeface="Lato"/>
                <a:cs typeface="Lato"/>
                <a:sym typeface="Lato"/>
              </a:rPr>
              <a:t>ratings</a:t>
            </a:r>
            <a:endParaRPr b="1" sz="2200">
              <a:solidFill>
                <a:schemeClr val="lt1"/>
              </a:solidFill>
              <a:latin typeface="Lato"/>
              <a:ea typeface="Lato"/>
              <a:cs typeface="Lato"/>
              <a:sym typeface="Lato"/>
            </a:endParaRPr>
          </a:p>
          <a:p>
            <a:pPr indent="0" lvl="0" marL="0" rtl="0" algn="r">
              <a:lnSpc>
                <a:spcPct val="150000"/>
              </a:lnSpc>
              <a:spcBef>
                <a:spcPts val="0"/>
              </a:spcBef>
              <a:spcAft>
                <a:spcPts val="0"/>
              </a:spcAft>
              <a:buNone/>
            </a:pPr>
            <a:r>
              <a:rPr b="1" lang="en" sz="2200" strike="sngStrike">
                <a:solidFill>
                  <a:schemeClr val="lt1"/>
                </a:solidFill>
                <a:latin typeface="Lato"/>
                <a:ea typeface="Lato"/>
                <a:cs typeface="Lato"/>
                <a:sym typeface="Lato"/>
              </a:rPr>
              <a:t>awards</a:t>
            </a:r>
            <a:endParaRPr b="1" sz="2200" strike="sngStrike">
              <a:solidFill>
                <a:schemeClr val="lt1"/>
              </a:solidFill>
              <a:latin typeface="Lato"/>
              <a:ea typeface="Lato"/>
              <a:cs typeface="Lato"/>
              <a:sym typeface="Lato"/>
            </a:endParaRPr>
          </a:p>
        </p:txBody>
      </p:sp>
      <p:sp>
        <p:nvSpPr>
          <p:cNvPr id="316" name="Google Shape;316;p35"/>
          <p:cNvSpPr/>
          <p:nvPr/>
        </p:nvSpPr>
        <p:spPr>
          <a:xfrm>
            <a:off x="1833300" y="2016100"/>
            <a:ext cx="354000" cy="2247900"/>
          </a:xfrm>
          <a:prstGeom prst="leftBrace">
            <a:avLst>
              <a:gd fmla="val 50000" name="adj1"/>
              <a:gd fmla="val 57812" name="adj2"/>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61A1"/>
              </a:solidFill>
            </a:endParaRPr>
          </a:p>
        </p:txBody>
      </p:sp>
      <p:sp>
        <p:nvSpPr>
          <p:cNvPr id="317" name="Google Shape;317;p35"/>
          <p:cNvSpPr txBox="1"/>
          <p:nvPr>
            <p:ph idx="4294967295" type="body"/>
          </p:nvPr>
        </p:nvSpPr>
        <p:spPr>
          <a:xfrm>
            <a:off x="2371725" y="4182075"/>
            <a:ext cx="6406500" cy="89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chemeClr val="accent6"/>
                </a:solidFill>
              </a:rPr>
              <a:t>Our Objective:</a:t>
            </a:r>
            <a:r>
              <a:rPr lang="en">
                <a:solidFill>
                  <a:schemeClr val="accent6"/>
                </a:solidFill>
              </a:rPr>
              <a:t> Predict if a movie will be successful or not.</a:t>
            </a:r>
            <a:endParaRPr>
              <a:solidFill>
                <a:schemeClr val="accent6"/>
              </a:solidFill>
            </a:endParaRPr>
          </a:p>
        </p:txBody>
      </p:sp>
      <p:sp>
        <p:nvSpPr>
          <p:cNvPr id="318" name="Google Shape;318;p3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322" name="Shape 322"/>
        <p:cNvGrpSpPr/>
        <p:nvPr/>
      </p:nvGrpSpPr>
      <p:grpSpPr>
        <a:xfrm>
          <a:off x="0" y="0"/>
          <a:ext cx="0" cy="0"/>
          <a:chOff x="0" y="0"/>
          <a:chExt cx="0" cy="0"/>
        </a:xfrm>
      </p:grpSpPr>
      <p:sp>
        <p:nvSpPr>
          <p:cNvPr id="323" name="Google Shape;323;p36"/>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Comparison</a:t>
            </a:r>
            <a:endParaRPr/>
          </a:p>
        </p:txBody>
      </p:sp>
      <p:pic>
        <p:nvPicPr>
          <p:cNvPr id="324" name="Google Shape;324;p36"/>
          <p:cNvPicPr preferRelativeResize="0"/>
          <p:nvPr/>
        </p:nvPicPr>
        <p:blipFill rotWithShape="1">
          <a:blip r:embed="rId3">
            <a:alphaModFix/>
          </a:blip>
          <a:srcRect b="0" l="0" r="0" t="12793"/>
          <a:stretch/>
        </p:blipFill>
        <p:spPr>
          <a:xfrm>
            <a:off x="2434525" y="2469525"/>
            <a:ext cx="6192500" cy="1659528"/>
          </a:xfrm>
          <a:prstGeom prst="rect">
            <a:avLst/>
          </a:prstGeom>
          <a:noFill/>
          <a:ln>
            <a:noFill/>
          </a:ln>
        </p:spPr>
      </p:pic>
      <p:sp>
        <p:nvSpPr>
          <p:cNvPr id="325" name="Google Shape;325;p36"/>
          <p:cNvSpPr txBox="1"/>
          <p:nvPr/>
        </p:nvSpPr>
        <p:spPr>
          <a:xfrm>
            <a:off x="-1235075" y="2529638"/>
            <a:ext cx="3000000" cy="15393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b="1" lang="en" sz="2200" strike="sngStrike">
                <a:solidFill>
                  <a:srgbClr val="1161A1"/>
                </a:solidFill>
                <a:latin typeface="Lato"/>
                <a:ea typeface="Lato"/>
                <a:cs typeface="Lato"/>
                <a:sym typeface="Lato"/>
              </a:rPr>
              <a:t>profits</a:t>
            </a:r>
            <a:endParaRPr b="1" sz="2200" strike="sngStrike">
              <a:solidFill>
                <a:srgbClr val="1161A1"/>
              </a:solidFill>
              <a:latin typeface="Lato"/>
              <a:ea typeface="Lato"/>
              <a:cs typeface="Lato"/>
              <a:sym typeface="Lato"/>
            </a:endParaRPr>
          </a:p>
          <a:p>
            <a:pPr indent="0" lvl="0" marL="0" rtl="0" algn="r">
              <a:lnSpc>
                <a:spcPct val="150000"/>
              </a:lnSpc>
              <a:spcBef>
                <a:spcPts val="0"/>
              </a:spcBef>
              <a:spcAft>
                <a:spcPts val="0"/>
              </a:spcAft>
              <a:buNone/>
            </a:pPr>
            <a:r>
              <a:rPr b="1" lang="en" sz="2200">
                <a:solidFill>
                  <a:schemeClr val="lt1"/>
                </a:solidFill>
                <a:latin typeface="Lato"/>
                <a:ea typeface="Lato"/>
                <a:cs typeface="Lato"/>
                <a:sym typeface="Lato"/>
              </a:rPr>
              <a:t>ratings</a:t>
            </a:r>
            <a:endParaRPr b="1" sz="2200">
              <a:solidFill>
                <a:schemeClr val="lt1"/>
              </a:solidFill>
              <a:latin typeface="Lato"/>
              <a:ea typeface="Lato"/>
              <a:cs typeface="Lato"/>
              <a:sym typeface="Lato"/>
            </a:endParaRPr>
          </a:p>
          <a:p>
            <a:pPr indent="0" lvl="0" marL="0" rtl="0" algn="r">
              <a:lnSpc>
                <a:spcPct val="150000"/>
              </a:lnSpc>
              <a:spcBef>
                <a:spcPts val="0"/>
              </a:spcBef>
              <a:spcAft>
                <a:spcPts val="0"/>
              </a:spcAft>
              <a:buNone/>
            </a:pPr>
            <a:r>
              <a:rPr b="1" lang="en" sz="2200" strike="sngStrike">
                <a:solidFill>
                  <a:srgbClr val="1161A1"/>
                </a:solidFill>
                <a:latin typeface="Lato"/>
                <a:ea typeface="Lato"/>
                <a:cs typeface="Lato"/>
                <a:sym typeface="Lato"/>
              </a:rPr>
              <a:t>awards</a:t>
            </a:r>
            <a:endParaRPr b="1" sz="2200" strike="sngStrike">
              <a:solidFill>
                <a:srgbClr val="1161A1"/>
              </a:solidFill>
              <a:latin typeface="Lato"/>
              <a:ea typeface="Lato"/>
              <a:cs typeface="Lato"/>
              <a:sym typeface="Lato"/>
            </a:endParaRPr>
          </a:p>
        </p:txBody>
      </p:sp>
      <p:sp>
        <p:nvSpPr>
          <p:cNvPr id="326" name="Google Shape;326;p36"/>
          <p:cNvSpPr/>
          <p:nvPr/>
        </p:nvSpPr>
        <p:spPr>
          <a:xfrm>
            <a:off x="1833300" y="2373200"/>
            <a:ext cx="354000" cy="1785900"/>
          </a:xfrm>
          <a:prstGeom prst="leftBrace">
            <a:avLst>
              <a:gd fmla="val 50000" name="adj1"/>
              <a:gd fmla="val 53054" name="adj2"/>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61A1"/>
              </a:solidFill>
            </a:endParaRPr>
          </a:p>
        </p:txBody>
      </p:sp>
      <p:sp>
        <p:nvSpPr>
          <p:cNvPr id="327" name="Google Shape;327;p36"/>
          <p:cNvSpPr txBox="1"/>
          <p:nvPr>
            <p:ph idx="4294967295" type="body"/>
          </p:nvPr>
        </p:nvSpPr>
        <p:spPr>
          <a:xfrm>
            <a:off x="2371725" y="4182075"/>
            <a:ext cx="6406500" cy="89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chemeClr val="accent6"/>
                </a:solidFill>
              </a:rPr>
              <a:t>Our Objective:</a:t>
            </a:r>
            <a:r>
              <a:rPr lang="en">
                <a:solidFill>
                  <a:schemeClr val="accent6"/>
                </a:solidFill>
              </a:rPr>
              <a:t> Predict if a movie will be successful or not.</a:t>
            </a:r>
            <a:endParaRPr>
              <a:solidFill>
                <a:schemeClr val="accent6"/>
              </a:solidFill>
            </a:endParaRPr>
          </a:p>
        </p:txBody>
      </p:sp>
      <p:graphicFrame>
        <p:nvGraphicFramePr>
          <p:cNvPr id="328" name="Google Shape;328;p36"/>
          <p:cNvGraphicFramePr/>
          <p:nvPr/>
        </p:nvGraphicFramePr>
        <p:xfrm>
          <a:off x="2434525" y="1843050"/>
          <a:ext cx="3000000" cy="3000000"/>
        </p:xfrm>
        <a:graphic>
          <a:graphicData uri="http://schemas.openxmlformats.org/drawingml/2006/table">
            <a:tbl>
              <a:tblPr>
                <a:noFill/>
                <a:tableStyleId>{293A1AAE-2F99-409E-A821-F6CD54CB5247}</a:tableStyleId>
              </a:tblPr>
              <a:tblGrid>
                <a:gridCol w="2095525"/>
                <a:gridCol w="965250"/>
                <a:gridCol w="1040675"/>
                <a:gridCol w="1030725"/>
                <a:gridCol w="1086325"/>
              </a:tblGrid>
              <a:tr h="381000">
                <a:tc>
                  <a:txBody>
                    <a:bodyPr/>
                    <a:lstStyle/>
                    <a:p>
                      <a:pPr indent="0" lvl="0" marL="0" rtl="0" algn="l">
                        <a:spcBef>
                          <a:spcPts val="0"/>
                        </a:spcBef>
                        <a:spcAft>
                          <a:spcPts val="0"/>
                        </a:spcAft>
                        <a:buNone/>
                      </a:pPr>
                      <a:r>
                        <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000"/>
                        <a:t>Accuracy</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000"/>
                        <a:t>Precision</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000"/>
                        <a:t>Recall</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000"/>
                        <a:t>F1</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t>Random Forest</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0.803</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0.390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0.240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0.290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lang="en" sz="1200"/>
                        <a:t>Logistic Regression</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0.830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0.570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0.090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0.150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t>Support Vector Machine</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0.831</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0.619</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0.070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solidFill>
                            <a:schemeClr val="dk2"/>
                          </a:solidFill>
                        </a:rPr>
                        <a:t>0.150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lang="en" sz="1200"/>
                        <a:t>Deep Learning</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0.831</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0.580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0.090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solidFill>
                            <a:schemeClr val="dk2"/>
                          </a:solidFill>
                        </a:rPr>
                        <a:t>0.150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t>Deep Learning Final</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0.832</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0.580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0.100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solidFill>
                            <a:schemeClr val="dk2"/>
                          </a:solidFill>
                        </a:rPr>
                        <a:t>0.150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bl>
          </a:graphicData>
        </a:graphic>
      </p:graphicFrame>
      <p:sp>
        <p:nvSpPr>
          <p:cNvPr id="329" name="Google Shape;329;p3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333" name="Shape 333"/>
        <p:cNvGrpSpPr/>
        <p:nvPr/>
      </p:nvGrpSpPr>
      <p:grpSpPr>
        <a:xfrm>
          <a:off x="0" y="0"/>
          <a:ext cx="0" cy="0"/>
          <a:chOff x="0" y="0"/>
          <a:chExt cx="0" cy="0"/>
        </a:xfrm>
      </p:grpSpPr>
      <p:sp>
        <p:nvSpPr>
          <p:cNvPr id="334" name="Google Shape;334;p37"/>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Comparison</a:t>
            </a:r>
            <a:endParaRPr/>
          </a:p>
        </p:txBody>
      </p:sp>
      <p:pic>
        <p:nvPicPr>
          <p:cNvPr id="335" name="Google Shape;335;p37"/>
          <p:cNvPicPr preferRelativeResize="0"/>
          <p:nvPr/>
        </p:nvPicPr>
        <p:blipFill rotWithShape="1">
          <a:blip r:embed="rId3">
            <a:alphaModFix/>
          </a:blip>
          <a:srcRect b="0" l="0" r="0" t="12793"/>
          <a:stretch/>
        </p:blipFill>
        <p:spPr>
          <a:xfrm>
            <a:off x="2434525" y="2469525"/>
            <a:ext cx="6192500" cy="1659528"/>
          </a:xfrm>
          <a:prstGeom prst="rect">
            <a:avLst/>
          </a:prstGeom>
          <a:noFill/>
          <a:ln>
            <a:noFill/>
          </a:ln>
        </p:spPr>
      </p:pic>
      <p:sp>
        <p:nvSpPr>
          <p:cNvPr id="336" name="Google Shape;336;p37"/>
          <p:cNvSpPr txBox="1"/>
          <p:nvPr/>
        </p:nvSpPr>
        <p:spPr>
          <a:xfrm>
            <a:off x="-1235075" y="2529638"/>
            <a:ext cx="3000000" cy="15393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b="1" lang="en" sz="2200" strike="sngStrike">
                <a:solidFill>
                  <a:srgbClr val="1161A1"/>
                </a:solidFill>
                <a:latin typeface="Lato"/>
                <a:ea typeface="Lato"/>
                <a:cs typeface="Lato"/>
                <a:sym typeface="Lato"/>
              </a:rPr>
              <a:t>profits</a:t>
            </a:r>
            <a:endParaRPr b="1" sz="2200" strike="sngStrike">
              <a:solidFill>
                <a:srgbClr val="1161A1"/>
              </a:solidFill>
              <a:latin typeface="Lato"/>
              <a:ea typeface="Lato"/>
              <a:cs typeface="Lato"/>
              <a:sym typeface="Lato"/>
            </a:endParaRPr>
          </a:p>
          <a:p>
            <a:pPr indent="0" lvl="0" marL="0" rtl="0" algn="r">
              <a:lnSpc>
                <a:spcPct val="150000"/>
              </a:lnSpc>
              <a:spcBef>
                <a:spcPts val="0"/>
              </a:spcBef>
              <a:spcAft>
                <a:spcPts val="0"/>
              </a:spcAft>
              <a:buNone/>
            </a:pPr>
            <a:r>
              <a:rPr b="1" lang="en" sz="2200">
                <a:solidFill>
                  <a:schemeClr val="lt1"/>
                </a:solidFill>
                <a:latin typeface="Lato"/>
                <a:ea typeface="Lato"/>
                <a:cs typeface="Lato"/>
                <a:sym typeface="Lato"/>
              </a:rPr>
              <a:t>ratings</a:t>
            </a:r>
            <a:endParaRPr b="1" sz="2200">
              <a:solidFill>
                <a:schemeClr val="lt1"/>
              </a:solidFill>
              <a:latin typeface="Lato"/>
              <a:ea typeface="Lato"/>
              <a:cs typeface="Lato"/>
              <a:sym typeface="Lato"/>
            </a:endParaRPr>
          </a:p>
          <a:p>
            <a:pPr indent="0" lvl="0" marL="0" rtl="0" algn="r">
              <a:lnSpc>
                <a:spcPct val="150000"/>
              </a:lnSpc>
              <a:spcBef>
                <a:spcPts val="0"/>
              </a:spcBef>
              <a:spcAft>
                <a:spcPts val="0"/>
              </a:spcAft>
              <a:buNone/>
            </a:pPr>
            <a:r>
              <a:rPr b="1" lang="en" sz="2200" strike="sngStrike">
                <a:solidFill>
                  <a:srgbClr val="1161A1"/>
                </a:solidFill>
                <a:latin typeface="Lato"/>
                <a:ea typeface="Lato"/>
                <a:cs typeface="Lato"/>
                <a:sym typeface="Lato"/>
              </a:rPr>
              <a:t>awards</a:t>
            </a:r>
            <a:endParaRPr b="1" sz="2200" strike="sngStrike">
              <a:solidFill>
                <a:srgbClr val="1161A1"/>
              </a:solidFill>
              <a:latin typeface="Lato"/>
              <a:ea typeface="Lato"/>
              <a:cs typeface="Lato"/>
              <a:sym typeface="Lato"/>
            </a:endParaRPr>
          </a:p>
        </p:txBody>
      </p:sp>
      <p:sp>
        <p:nvSpPr>
          <p:cNvPr id="337" name="Google Shape;337;p37"/>
          <p:cNvSpPr/>
          <p:nvPr/>
        </p:nvSpPr>
        <p:spPr>
          <a:xfrm>
            <a:off x="1833300" y="2373200"/>
            <a:ext cx="354000" cy="1785900"/>
          </a:xfrm>
          <a:prstGeom prst="leftBrace">
            <a:avLst>
              <a:gd fmla="val 50000" name="adj1"/>
              <a:gd fmla="val 53054" name="adj2"/>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61A1"/>
              </a:solidFill>
            </a:endParaRPr>
          </a:p>
        </p:txBody>
      </p:sp>
      <p:sp>
        <p:nvSpPr>
          <p:cNvPr id="338" name="Google Shape;338;p37"/>
          <p:cNvSpPr txBox="1"/>
          <p:nvPr>
            <p:ph idx="4294967295" type="body"/>
          </p:nvPr>
        </p:nvSpPr>
        <p:spPr>
          <a:xfrm>
            <a:off x="2371725" y="4182075"/>
            <a:ext cx="6406500" cy="89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chemeClr val="accent6"/>
                </a:solidFill>
              </a:rPr>
              <a:t>Our Objective:</a:t>
            </a:r>
            <a:r>
              <a:rPr lang="en">
                <a:solidFill>
                  <a:schemeClr val="accent6"/>
                </a:solidFill>
              </a:rPr>
              <a:t> Predict if a movie will be successful or not.</a:t>
            </a:r>
            <a:endParaRPr>
              <a:solidFill>
                <a:schemeClr val="accent6"/>
              </a:solidFill>
            </a:endParaRPr>
          </a:p>
        </p:txBody>
      </p:sp>
      <p:graphicFrame>
        <p:nvGraphicFramePr>
          <p:cNvPr id="339" name="Google Shape;339;p37"/>
          <p:cNvGraphicFramePr/>
          <p:nvPr/>
        </p:nvGraphicFramePr>
        <p:xfrm>
          <a:off x="2434525" y="1843050"/>
          <a:ext cx="3000000" cy="3000000"/>
        </p:xfrm>
        <a:graphic>
          <a:graphicData uri="http://schemas.openxmlformats.org/drawingml/2006/table">
            <a:tbl>
              <a:tblPr>
                <a:noFill/>
                <a:tableStyleId>{293A1AAE-2F99-409E-A821-F6CD54CB5247}</a:tableStyleId>
              </a:tblPr>
              <a:tblGrid>
                <a:gridCol w="2095525"/>
                <a:gridCol w="965250"/>
                <a:gridCol w="1040675"/>
                <a:gridCol w="1030725"/>
                <a:gridCol w="1086325"/>
              </a:tblGrid>
              <a:tr h="381000">
                <a:tc>
                  <a:txBody>
                    <a:bodyPr/>
                    <a:lstStyle/>
                    <a:p>
                      <a:pPr indent="0" lvl="0" marL="0" rtl="0" algn="l">
                        <a:spcBef>
                          <a:spcPts val="0"/>
                        </a:spcBef>
                        <a:spcAft>
                          <a:spcPts val="0"/>
                        </a:spcAft>
                        <a:buNone/>
                      </a:pPr>
                      <a:r>
                        <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000"/>
                        <a:t>Accuracy</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000"/>
                        <a:t>Precision</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000"/>
                        <a:t>Recall</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000"/>
                        <a:t>F1</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t>Random Forest</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0.803</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0.390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0.240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0.290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lang="en" sz="1200"/>
                        <a:t>Logistic Regression</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0.830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0.570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0.090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0.150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t>Support Vector Machine</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0.831</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0.619</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0.070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solidFill>
                            <a:schemeClr val="dk2"/>
                          </a:solidFill>
                        </a:rPr>
                        <a:t>0.150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lang="en" sz="1200"/>
                        <a:t>Deep Learning</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0.831</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0.580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0.090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solidFill>
                            <a:schemeClr val="dk2"/>
                          </a:solidFill>
                        </a:rPr>
                        <a:t>0.150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t>Deep Learning Final</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0.832</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0.580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0.100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solidFill>
                            <a:schemeClr val="dk2"/>
                          </a:solidFill>
                        </a:rPr>
                        <a:t>0.150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bl>
          </a:graphicData>
        </a:graphic>
      </p:graphicFrame>
      <p:sp>
        <p:nvSpPr>
          <p:cNvPr id="340" name="Google Shape;340;p3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1" name="Google Shape;341;p37"/>
          <p:cNvSpPr/>
          <p:nvPr/>
        </p:nvSpPr>
        <p:spPr>
          <a:xfrm>
            <a:off x="2402275" y="3367050"/>
            <a:ext cx="6250800" cy="3936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345" name="Shape 345"/>
        <p:cNvGrpSpPr/>
        <p:nvPr/>
      </p:nvGrpSpPr>
      <p:grpSpPr>
        <a:xfrm>
          <a:off x="0" y="0"/>
          <a:ext cx="0" cy="0"/>
          <a:chOff x="0" y="0"/>
          <a:chExt cx="0" cy="0"/>
        </a:xfrm>
      </p:grpSpPr>
      <p:sp>
        <p:nvSpPr>
          <p:cNvPr id="346" name="Google Shape;346;p38"/>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Comparison</a:t>
            </a:r>
            <a:endParaRPr/>
          </a:p>
        </p:txBody>
      </p:sp>
      <p:pic>
        <p:nvPicPr>
          <p:cNvPr id="347" name="Google Shape;347;p38"/>
          <p:cNvPicPr preferRelativeResize="0"/>
          <p:nvPr/>
        </p:nvPicPr>
        <p:blipFill rotWithShape="1">
          <a:blip r:embed="rId3">
            <a:alphaModFix/>
          </a:blip>
          <a:srcRect b="0" l="0" r="0" t="12793"/>
          <a:stretch/>
        </p:blipFill>
        <p:spPr>
          <a:xfrm>
            <a:off x="2434525" y="2469525"/>
            <a:ext cx="6192500" cy="1659528"/>
          </a:xfrm>
          <a:prstGeom prst="rect">
            <a:avLst/>
          </a:prstGeom>
          <a:noFill/>
          <a:ln>
            <a:noFill/>
          </a:ln>
        </p:spPr>
      </p:pic>
      <p:sp>
        <p:nvSpPr>
          <p:cNvPr id="348" name="Google Shape;348;p38"/>
          <p:cNvSpPr txBox="1"/>
          <p:nvPr/>
        </p:nvSpPr>
        <p:spPr>
          <a:xfrm>
            <a:off x="-1235075" y="2529638"/>
            <a:ext cx="3000000" cy="15393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b="1" lang="en" sz="2200" strike="sngStrike">
                <a:solidFill>
                  <a:srgbClr val="1161A1"/>
                </a:solidFill>
                <a:latin typeface="Lato"/>
                <a:ea typeface="Lato"/>
                <a:cs typeface="Lato"/>
                <a:sym typeface="Lato"/>
              </a:rPr>
              <a:t>profits</a:t>
            </a:r>
            <a:endParaRPr b="1" sz="2200" strike="sngStrike">
              <a:solidFill>
                <a:srgbClr val="1161A1"/>
              </a:solidFill>
              <a:latin typeface="Lato"/>
              <a:ea typeface="Lato"/>
              <a:cs typeface="Lato"/>
              <a:sym typeface="Lato"/>
            </a:endParaRPr>
          </a:p>
          <a:p>
            <a:pPr indent="0" lvl="0" marL="0" rtl="0" algn="r">
              <a:lnSpc>
                <a:spcPct val="150000"/>
              </a:lnSpc>
              <a:spcBef>
                <a:spcPts val="0"/>
              </a:spcBef>
              <a:spcAft>
                <a:spcPts val="0"/>
              </a:spcAft>
              <a:buNone/>
            </a:pPr>
            <a:r>
              <a:rPr b="1" lang="en" sz="2200">
                <a:solidFill>
                  <a:schemeClr val="lt1"/>
                </a:solidFill>
                <a:latin typeface="Lato"/>
                <a:ea typeface="Lato"/>
                <a:cs typeface="Lato"/>
                <a:sym typeface="Lato"/>
              </a:rPr>
              <a:t>ratings</a:t>
            </a:r>
            <a:endParaRPr b="1" sz="2200">
              <a:solidFill>
                <a:schemeClr val="lt1"/>
              </a:solidFill>
              <a:latin typeface="Lato"/>
              <a:ea typeface="Lato"/>
              <a:cs typeface="Lato"/>
              <a:sym typeface="Lato"/>
            </a:endParaRPr>
          </a:p>
          <a:p>
            <a:pPr indent="0" lvl="0" marL="0" rtl="0" algn="r">
              <a:lnSpc>
                <a:spcPct val="150000"/>
              </a:lnSpc>
              <a:spcBef>
                <a:spcPts val="0"/>
              </a:spcBef>
              <a:spcAft>
                <a:spcPts val="0"/>
              </a:spcAft>
              <a:buNone/>
            </a:pPr>
            <a:r>
              <a:rPr b="1" lang="en" sz="2200" strike="sngStrike">
                <a:solidFill>
                  <a:srgbClr val="1161A1"/>
                </a:solidFill>
                <a:latin typeface="Lato"/>
                <a:ea typeface="Lato"/>
                <a:cs typeface="Lato"/>
                <a:sym typeface="Lato"/>
              </a:rPr>
              <a:t>awards</a:t>
            </a:r>
            <a:endParaRPr b="1" sz="2200" strike="sngStrike">
              <a:solidFill>
                <a:srgbClr val="1161A1"/>
              </a:solidFill>
              <a:latin typeface="Lato"/>
              <a:ea typeface="Lato"/>
              <a:cs typeface="Lato"/>
              <a:sym typeface="Lato"/>
            </a:endParaRPr>
          </a:p>
        </p:txBody>
      </p:sp>
      <p:sp>
        <p:nvSpPr>
          <p:cNvPr id="349" name="Google Shape;349;p38"/>
          <p:cNvSpPr/>
          <p:nvPr/>
        </p:nvSpPr>
        <p:spPr>
          <a:xfrm>
            <a:off x="1833300" y="2373200"/>
            <a:ext cx="354000" cy="1785900"/>
          </a:xfrm>
          <a:prstGeom prst="leftBrace">
            <a:avLst>
              <a:gd fmla="val 50000" name="adj1"/>
              <a:gd fmla="val 53054" name="adj2"/>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61A1"/>
              </a:solidFill>
            </a:endParaRPr>
          </a:p>
        </p:txBody>
      </p:sp>
      <p:sp>
        <p:nvSpPr>
          <p:cNvPr id="350" name="Google Shape;350;p38"/>
          <p:cNvSpPr txBox="1"/>
          <p:nvPr>
            <p:ph idx="4294967295" type="body"/>
          </p:nvPr>
        </p:nvSpPr>
        <p:spPr>
          <a:xfrm>
            <a:off x="2371725" y="4182075"/>
            <a:ext cx="6406500" cy="89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chemeClr val="accent6"/>
                </a:solidFill>
              </a:rPr>
              <a:t>Our Objective:</a:t>
            </a:r>
            <a:r>
              <a:rPr lang="en">
                <a:solidFill>
                  <a:schemeClr val="accent6"/>
                </a:solidFill>
              </a:rPr>
              <a:t> Predict if a movie will be successful or not.</a:t>
            </a:r>
            <a:endParaRPr>
              <a:solidFill>
                <a:schemeClr val="accent6"/>
              </a:solidFill>
            </a:endParaRPr>
          </a:p>
        </p:txBody>
      </p:sp>
      <p:graphicFrame>
        <p:nvGraphicFramePr>
          <p:cNvPr id="351" name="Google Shape;351;p38"/>
          <p:cNvGraphicFramePr/>
          <p:nvPr/>
        </p:nvGraphicFramePr>
        <p:xfrm>
          <a:off x="2434525" y="1843050"/>
          <a:ext cx="3000000" cy="3000000"/>
        </p:xfrm>
        <a:graphic>
          <a:graphicData uri="http://schemas.openxmlformats.org/drawingml/2006/table">
            <a:tbl>
              <a:tblPr>
                <a:noFill/>
                <a:tableStyleId>{293A1AAE-2F99-409E-A821-F6CD54CB5247}</a:tableStyleId>
              </a:tblPr>
              <a:tblGrid>
                <a:gridCol w="2095525"/>
                <a:gridCol w="965250"/>
                <a:gridCol w="1040675"/>
                <a:gridCol w="1030725"/>
                <a:gridCol w="1086325"/>
              </a:tblGrid>
              <a:tr h="381000">
                <a:tc>
                  <a:txBody>
                    <a:bodyPr/>
                    <a:lstStyle/>
                    <a:p>
                      <a:pPr indent="0" lvl="0" marL="0" rtl="0" algn="l">
                        <a:spcBef>
                          <a:spcPts val="0"/>
                        </a:spcBef>
                        <a:spcAft>
                          <a:spcPts val="0"/>
                        </a:spcAft>
                        <a:buNone/>
                      </a:pPr>
                      <a:r>
                        <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000"/>
                        <a:t>Accuracy</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000"/>
                        <a:t>Precision</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000"/>
                        <a:t>Recall</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000"/>
                        <a:t>F1</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t>Random Forest</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0.803</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0.390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0.240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0.290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lang="en" sz="1200"/>
                        <a:t>Logistic Regression</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0.830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0.570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0.090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0.150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t>Support Vector Machine</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0.831</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0.619</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0.070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solidFill>
                            <a:schemeClr val="dk2"/>
                          </a:solidFill>
                        </a:rPr>
                        <a:t>0.150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lang="en" sz="1200"/>
                        <a:t>Deep Learning</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0.831</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0.580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0.090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solidFill>
                            <a:schemeClr val="dk2"/>
                          </a:solidFill>
                        </a:rPr>
                        <a:t>0.150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t>Deep Learning Final</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0.832</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0.580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0.100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solidFill>
                            <a:schemeClr val="dk2"/>
                          </a:solidFill>
                        </a:rPr>
                        <a:t>0.150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bl>
          </a:graphicData>
        </a:graphic>
      </p:graphicFrame>
      <p:sp>
        <p:nvSpPr>
          <p:cNvPr id="352" name="Google Shape;352;p38"/>
          <p:cNvSpPr/>
          <p:nvPr/>
        </p:nvSpPr>
        <p:spPr>
          <a:xfrm>
            <a:off x="2402275" y="2224050"/>
            <a:ext cx="2046000" cy="19350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53" name="Google Shape;353;p3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357" name="Shape 357"/>
        <p:cNvGrpSpPr/>
        <p:nvPr/>
      </p:nvGrpSpPr>
      <p:grpSpPr>
        <a:xfrm>
          <a:off x="0" y="0"/>
          <a:ext cx="0" cy="0"/>
          <a:chOff x="0" y="0"/>
          <a:chExt cx="0" cy="0"/>
        </a:xfrm>
      </p:grpSpPr>
      <p:sp>
        <p:nvSpPr>
          <p:cNvPr id="358" name="Google Shape;358;p39"/>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Comparison</a:t>
            </a:r>
            <a:endParaRPr/>
          </a:p>
        </p:txBody>
      </p:sp>
      <p:pic>
        <p:nvPicPr>
          <p:cNvPr id="359" name="Google Shape;359;p39"/>
          <p:cNvPicPr preferRelativeResize="0"/>
          <p:nvPr/>
        </p:nvPicPr>
        <p:blipFill rotWithShape="1">
          <a:blip r:embed="rId3">
            <a:alphaModFix/>
          </a:blip>
          <a:srcRect b="0" l="0" r="0" t="12793"/>
          <a:stretch/>
        </p:blipFill>
        <p:spPr>
          <a:xfrm>
            <a:off x="2434525" y="2469525"/>
            <a:ext cx="6192500" cy="1659528"/>
          </a:xfrm>
          <a:prstGeom prst="rect">
            <a:avLst/>
          </a:prstGeom>
          <a:noFill/>
          <a:ln>
            <a:noFill/>
          </a:ln>
        </p:spPr>
      </p:pic>
      <p:sp>
        <p:nvSpPr>
          <p:cNvPr id="360" name="Google Shape;360;p39"/>
          <p:cNvSpPr txBox="1"/>
          <p:nvPr/>
        </p:nvSpPr>
        <p:spPr>
          <a:xfrm>
            <a:off x="-1235075" y="2529638"/>
            <a:ext cx="3000000" cy="15393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b="1" lang="en" sz="2200" strike="sngStrike">
                <a:solidFill>
                  <a:srgbClr val="1161A1"/>
                </a:solidFill>
                <a:latin typeface="Lato"/>
                <a:ea typeface="Lato"/>
                <a:cs typeface="Lato"/>
                <a:sym typeface="Lato"/>
              </a:rPr>
              <a:t>profits</a:t>
            </a:r>
            <a:endParaRPr b="1" sz="2200" strike="sngStrike">
              <a:solidFill>
                <a:srgbClr val="1161A1"/>
              </a:solidFill>
              <a:latin typeface="Lato"/>
              <a:ea typeface="Lato"/>
              <a:cs typeface="Lato"/>
              <a:sym typeface="Lato"/>
            </a:endParaRPr>
          </a:p>
          <a:p>
            <a:pPr indent="0" lvl="0" marL="0" rtl="0" algn="r">
              <a:lnSpc>
                <a:spcPct val="150000"/>
              </a:lnSpc>
              <a:spcBef>
                <a:spcPts val="0"/>
              </a:spcBef>
              <a:spcAft>
                <a:spcPts val="0"/>
              </a:spcAft>
              <a:buNone/>
            </a:pPr>
            <a:r>
              <a:rPr b="1" lang="en" sz="2200">
                <a:solidFill>
                  <a:schemeClr val="lt1"/>
                </a:solidFill>
                <a:latin typeface="Lato"/>
                <a:ea typeface="Lato"/>
                <a:cs typeface="Lato"/>
                <a:sym typeface="Lato"/>
              </a:rPr>
              <a:t>ratings</a:t>
            </a:r>
            <a:endParaRPr b="1" sz="2200">
              <a:solidFill>
                <a:schemeClr val="lt1"/>
              </a:solidFill>
              <a:latin typeface="Lato"/>
              <a:ea typeface="Lato"/>
              <a:cs typeface="Lato"/>
              <a:sym typeface="Lato"/>
            </a:endParaRPr>
          </a:p>
          <a:p>
            <a:pPr indent="0" lvl="0" marL="0" rtl="0" algn="r">
              <a:lnSpc>
                <a:spcPct val="150000"/>
              </a:lnSpc>
              <a:spcBef>
                <a:spcPts val="0"/>
              </a:spcBef>
              <a:spcAft>
                <a:spcPts val="0"/>
              </a:spcAft>
              <a:buNone/>
            </a:pPr>
            <a:r>
              <a:rPr b="1" lang="en" sz="2200" strike="sngStrike">
                <a:solidFill>
                  <a:srgbClr val="1161A1"/>
                </a:solidFill>
                <a:latin typeface="Lato"/>
                <a:ea typeface="Lato"/>
                <a:cs typeface="Lato"/>
                <a:sym typeface="Lato"/>
              </a:rPr>
              <a:t>awards</a:t>
            </a:r>
            <a:endParaRPr b="1" sz="2200" strike="sngStrike">
              <a:solidFill>
                <a:srgbClr val="1161A1"/>
              </a:solidFill>
              <a:latin typeface="Lato"/>
              <a:ea typeface="Lato"/>
              <a:cs typeface="Lato"/>
              <a:sym typeface="Lato"/>
            </a:endParaRPr>
          </a:p>
        </p:txBody>
      </p:sp>
      <p:sp>
        <p:nvSpPr>
          <p:cNvPr id="361" name="Google Shape;361;p39"/>
          <p:cNvSpPr txBox="1"/>
          <p:nvPr>
            <p:ph idx="4294967295" type="body"/>
          </p:nvPr>
        </p:nvSpPr>
        <p:spPr>
          <a:xfrm>
            <a:off x="2371725" y="4182075"/>
            <a:ext cx="6406500" cy="89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chemeClr val="accent6"/>
                </a:solidFill>
              </a:rPr>
              <a:t>Our Objective:</a:t>
            </a:r>
            <a:r>
              <a:rPr lang="en">
                <a:solidFill>
                  <a:schemeClr val="accent6"/>
                </a:solidFill>
              </a:rPr>
              <a:t> Predict if a movie will be successful or not.</a:t>
            </a:r>
            <a:endParaRPr>
              <a:solidFill>
                <a:schemeClr val="accent6"/>
              </a:solidFill>
            </a:endParaRPr>
          </a:p>
        </p:txBody>
      </p:sp>
      <p:graphicFrame>
        <p:nvGraphicFramePr>
          <p:cNvPr id="362" name="Google Shape;362;p39"/>
          <p:cNvGraphicFramePr/>
          <p:nvPr/>
        </p:nvGraphicFramePr>
        <p:xfrm>
          <a:off x="2434525" y="1843050"/>
          <a:ext cx="3000000" cy="3000000"/>
        </p:xfrm>
        <a:graphic>
          <a:graphicData uri="http://schemas.openxmlformats.org/drawingml/2006/table">
            <a:tbl>
              <a:tblPr>
                <a:noFill/>
                <a:tableStyleId>{293A1AAE-2F99-409E-A821-F6CD54CB5247}</a:tableStyleId>
              </a:tblPr>
              <a:tblGrid>
                <a:gridCol w="2095525"/>
                <a:gridCol w="965250"/>
                <a:gridCol w="1040675"/>
                <a:gridCol w="1030725"/>
                <a:gridCol w="1086325"/>
              </a:tblGrid>
              <a:tr h="381000">
                <a:tc>
                  <a:txBody>
                    <a:bodyPr/>
                    <a:lstStyle/>
                    <a:p>
                      <a:pPr indent="0" lvl="0" marL="0" rtl="0" algn="l">
                        <a:spcBef>
                          <a:spcPts val="0"/>
                        </a:spcBef>
                        <a:spcAft>
                          <a:spcPts val="0"/>
                        </a:spcAft>
                        <a:buNone/>
                      </a:pPr>
                      <a:r>
                        <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000"/>
                        <a:t>Accuracy</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000"/>
                        <a:t>Precision</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000"/>
                        <a:t>Recall</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000"/>
                        <a:t>F1</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t>Random Forest</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0.803</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0.390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0.240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0.290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lang="en" sz="1200"/>
                        <a:t>Logistic Regression</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0.830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0.570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0.090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0.150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t>Support Vector Machine</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0.831</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0.619</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0.070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Clr>
                          <a:schemeClr val="dk2"/>
                        </a:buClr>
                        <a:buSzPts val="1100"/>
                        <a:buFont typeface="Arial"/>
                        <a:buNone/>
                      </a:pPr>
                      <a:r>
                        <a:rPr lang="en" sz="1000">
                          <a:solidFill>
                            <a:schemeClr val="dk2"/>
                          </a:solidFill>
                        </a:rPr>
                        <a:t>0.150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lang="en" sz="1200"/>
                        <a:t>Deep Learning</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0.831</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0.580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0.090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2"/>
                        </a:buClr>
                        <a:buSzPts val="1100"/>
                        <a:buFont typeface="Arial"/>
                        <a:buNone/>
                      </a:pPr>
                      <a:r>
                        <a:rPr lang="en" sz="1000">
                          <a:solidFill>
                            <a:schemeClr val="dk2"/>
                          </a:solidFill>
                        </a:rPr>
                        <a:t>0.150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t>Deep Learning Final</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0.832</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0.580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0.100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Clr>
                          <a:schemeClr val="dk2"/>
                        </a:buClr>
                        <a:buSzPts val="1100"/>
                        <a:buFont typeface="Arial"/>
                        <a:buNone/>
                      </a:pPr>
                      <a:r>
                        <a:rPr lang="en" sz="1000">
                          <a:solidFill>
                            <a:schemeClr val="dk2"/>
                          </a:solidFill>
                        </a:rPr>
                        <a:t>0.150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bl>
          </a:graphicData>
        </a:graphic>
      </p:graphicFrame>
      <p:sp>
        <p:nvSpPr>
          <p:cNvPr id="363" name="Google Shape;363;p39"/>
          <p:cNvSpPr/>
          <p:nvPr/>
        </p:nvSpPr>
        <p:spPr>
          <a:xfrm>
            <a:off x="4487650" y="1812975"/>
            <a:ext cx="1007700" cy="23160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64" name="Google Shape;364;p39"/>
          <p:cNvSpPr/>
          <p:nvPr/>
        </p:nvSpPr>
        <p:spPr>
          <a:xfrm>
            <a:off x="1833300" y="2373200"/>
            <a:ext cx="354000" cy="1785900"/>
          </a:xfrm>
          <a:prstGeom prst="leftBrace">
            <a:avLst>
              <a:gd fmla="val 50000" name="adj1"/>
              <a:gd fmla="val 53054" name="adj2"/>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61A1"/>
              </a:solidFill>
            </a:endParaRPr>
          </a:p>
        </p:txBody>
      </p:sp>
      <p:sp>
        <p:nvSpPr>
          <p:cNvPr id="365" name="Google Shape;365;p3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369" name="Shape 369"/>
        <p:cNvGrpSpPr/>
        <p:nvPr/>
      </p:nvGrpSpPr>
      <p:grpSpPr>
        <a:xfrm>
          <a:off x="0" y="0"/>
          <a:ext cx="0" cy="0"/>
          <a:chOff x="0" y="0"/>
          <a:chExt cx="0" cy="0"/>
        </a:xfrm>
      </p:grpSpPr>
      <p:sp>
        <p:nvSpPr>
          <p:cNvPr id="370" name="Google Shape;370;p40"/>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Comparison</a:t>
            </a:r>
            <a:endParaRPr/>
          </a:p>
        </p:txBody>
      </p:sp>
      <p:pic>
        <p:nvPicPr>
          <p:cNvPr id="371" name="Google Shape;371;p40"/>
          <p:cNvPicPr preferRelativeResize="0"/>
          <p:nvPr/>
        </p:nvPicPr>
        <p:blipFill rotWithShape="1">
          <a:blip r:embed="rId3">
            <a:alphaModFix/>
          </a:blip>
          <a:srcRect b="0" l="0" r="0" t="12793"/>
          <a:stretch/>
        </p:blipFill>
        <p:spPr>
          <a:xfrm>
            <a:off x="2434525" y="2469525"/>
            <a:ext cx="6192500" cy="1659528"/>
          </a:xfrm>
          <a:prstGeom prst="rect">
            <a:avLst/>
          </a:prstGeom>
          <a:noFill/>
          <a:ln>
            <a:noFill/>
          </a:ln>
        </p:spPr>
      </p:pic>
      <p:sp>
        <p:nvSpPr>
          <p:cNvPr id="372" name="Google Shape;372;p40"/>
          <p:cNvSpPr txBox="1"/>
          <p:nvPr/>
        </p:nvSpPr>
        <p:spPr>
          <a:xfrm>
            <a:off x="-1235075" y="2529638"/>
            <a:ext cx="3000000" cy="15393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b="1" lang="en" sz="2200" strike="sngStrike">
                <a:solidFill>
                  <a:srgbClr val="1161A1"/>
                </a:solidFill>
                <a:latin typeface="Lato"/>
                <a:ea typeface="Lato"/>
                <a:cs typeface="Lato"/>
                <a:sym typeface="Lato"/>
              </a:rPr>
              <a:t>profits</a:t>
            </a:r>
            <a:endParaRPr b="1" sz="2200" strike="sngStrike">
              <a:solidFill>
                <a:srgbClr val="1161A1"/>
              </a:solidFill>
              <a:latin typeface="Lato"/>
              <a:ea typeface="Lato"/>
              <a:cs typeface="Lato"/>
              <a:sym typeface="Lato"/>
            </a:endParaRPr>
          </a:p>
          <a:p>
            <a:pPr indent="0" lvl="0" marL="0" rtl="0" algn="r">
              <a:lnSpc>
                <a:spcPct val="150000"/>
              </a:lnSpc>
              <a:spcBef>
                <a:spcPts val="0"/>
              </a:spcBef>
              <a:spcAft>
                <a:spcPts val="0"/>
              </a:spcAft>
              <a:buNone/>
            </a:pPr>
            <a:r>
              <a:rPr b="1" lang="en" sz="2200">
                <a:solidFill>
                  <a:schemeClr val="lt1"/>
                </a:solidFill>
                <a:latin typeface="Lato"/>
                <a:ea typeface="Lato"/>
                <a:cs typeface="Lato"/>
                <a:sym typeface="Lato"/>
              </a:rPr>
              <a:t>ratings</a:t>
            </a:r>
            <a:endParaRPr b="1" sz="2200">
              <a:solidFill>
                <a:schemeClr val="lt1"/>
              </a:solidFill>
              <a:latin typeface="Lato"/>
              <a:ea typeface="Lato"/>
              <a:cs typeface="Lato"/>
              <a:sym typeface="Lato"/>
            </a:endParaRPr>
          </a:p>
          <a:p>
            <a:pPr indent="0" lvl="0" marL="0" rtl="0" algn="r">
              <a:lnSpc>
                <a:spcPct val="150000"/>
              </a:lnSpc>
              <a:spcBef>
                <a:spcPts val="0"/>
              </a:spcBef>
              <a:spcAft>
                <a:spcPts val="0"/>
              </a:spcAft>
              <a:buNone/>
            </a:pPr>
            <a:r>
              <a:rPr b="1" lang="en" sz="2200" strike="sngStrike">
                <a:solidFill>
                  <a:srgbClr val="1161A1"/>
                </a:solidFill>
                <a:latin typeface="Lato"/>
                <a:ea typeface="Lato"/>
                <a:cs typeface="Lato"/>
                <a:sym typeface="Lato"/>
              </a:rPr>
              <a:t>awards</a:t>
            </a:r>
            <a:endParaRPr b="1" sz="2200" strike="sngStrike">
              <a:solidFill>
                <a:srgbClr val="1161A1"/>
              </a:solidFill>
              <a:latin typeface="Lato"/>
              <a:ea typeface="Lato"/>
              <a:cs typeface="Lato"/>
              <a:sym typeface="Lato"/>
            </a:endParaRPr>
          </a:p>
        </p:txBody>
      </p:sp>
      <p:sp>
        <p:nvSpPr>
          <p:cNvPr id="373" name="Google Shape;373;p40"/>
          <p:cNvSpPr txBox="1"/>
          <p:nvPr>
            <p:ph idx="4294967295" type="body"/>
          </p:nvPr>
        </p:nvSpPr>
        <p:spPr>
          <a:xfrm>
            <a:off x="2371725" y="4182075"/>
            <a:ext cx="6406500" cy="89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chemeClr val="accent6"/>
                </a:solidFill>
              </a:rPr>
              <a:t>Our Objective:</a:t>
            </a:r>
            <a:r>
              <a:rPr lang="en">
                <a:solidFill>
                  <a:schemeClr val="accent6"/>
                </a:solidFill>
              </a:rPr>
              <a:t> Predict if a movie will be successful or not.</a:t>
            </a:r>
            <a:endParaRPr>
              <a:solidFill>
                <a:schemeClr val="accent6"/>
              </a:solidFill>
            </a:endParaRPr>
          </a:p>
        </p:txBody>
      </p:sp>
      <p:graphicFrame>
        <p:nvGraphicFramePr>
          <p:cNvPr id="374" name="Google Shape;374;p40"/>
          <p:cNvGraphicFramePr/>
          <p:nvPr/>
        </p:nvGraphicFramePr>
        <p:xfrm>
          <a:off x="2434525" y="1843050"/>
          <a:ext cx="3000000" cy="3000000"/>
        </p:xfrm>
        <a:graphic>
          <a:graphicData uri="http://schemas.openxmlformats.org/drawingml/2006/table">
            <a:tbl>
              <a:tblPr>
                <a:noFill/>
                <a:tableStyleId>{293A1AAE-2F99-409E-A821-F6CD54CB5247}</a:tableStyleId>
              </a:tblPr>
              <a:tblGrid>
                <a:gridCol w="2095525"/>
                <a:gridCol w="965250"/>
                <a:gridCol w="1040675"/>
                <a:gridCol w="1030725"/>
                <a:gridCol w="1086325"/>
              </a:tblGrid>
              <a:tr h="381000">
                <a:tc>
                  <a:txBody>
                    <a:bodyPr/>
                    <a:lstStyle/>
                    <a:p>
                      <a:pPr indent="0" lvl="0" marL="0" rtl="0" algn="l">
                        <a:spcBef>
                          <a:spcPts val="0"/>
                        </a:spcBef>
                        <a:spcAft>
                          <a:spcPts val="0"/>
                        </a:spcAft>
                        <a:buNone/>
                      </a:pPr>
                      <a:r>
                        <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000"/>
                        <a:t>Accuracy</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000"/>
                        <a:t>Precision</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000"/>
                        <a:t>Recall</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000"/>
                        <a:t>F1</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t>Random Forest</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0.803</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0.390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0.240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0.290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lang="en" sz="1200"/>
                        <a:t>Logistic Regression</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0.830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0.570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0.090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0.150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t>Support Vector Machine</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0.831</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0.619</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0.070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solidFill>
                            <a:schemeClr val="dk2"/>
                          </a:solidFill>
                        </a:rPr>
                        <a:t>0.150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lang="en" sz="1200"/>
                        <a:t>Deep Learning</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0.831</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0.580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0.090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solidFill>
                            <a:schemeClr val="dk2"/>
                          </a:solidFill>
                        </a:rPr>
                        <a:t>0.150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t>Deep Learning Final</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0.832</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0.580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0.100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solidFill>
                            <a:schemeClr val="dk2"/>
                          </a:solidFill>
                        </a:rPr>
                        <a:t>0.150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bl>
          </a:graphicData>
        </a:graphic>
      </p:graphicFrame>
      <p:sp>
        <p:nvSpPr>
          <p:cNvPr id="375" name="Google Shape;375;p40"/>
          <p:cNvSpPr/>
          <p:nvPr/>
        </p:nvSpPr>
        <p:spPr>
          <a:xfrm>
            <a:off x="1833300" y="2373200"/>
            <a:ext cx="354000" cy="1785900"/>
          </a:xfrm>
          <a:prstGeom prst="leftBrace">
            <a:avLst>
              <a:gd fmla="val 50000" name="adj1"/>
              <a:gd fmla="val 53054" name="adj2"/>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61A1"/>
              </a:solidFill>
            </a:endParaRPr>
          </a:p>
        </p:txBody>
      </p:sp>
      <p:sp>
        <p:nvSpPr>
          <p:cNvPr id="376" name="Google Shape;376;p40"/>
          <p:cNvSpPr txBox="1"/>
          <p:nvPr/>
        </p:nvSpPr>
        <p:spPr>
          <a:xfrm>
            <a:off x="6096900" y="2204350"/>
            <a:ext cx="349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77" name="Google Shape;377;p40"/>
          <p:cNvSpPr/>
          <p:nvPr/>
        </p:nvSpPr>
        <p:spPr>
          <a:xfrm>
            <a:off x="5481900" y="1812975"/>
            <a:ext cx="1007700" cy="23160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78" name="Google Shape;378;p4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382" name="Shape 382"/>
        <p:cNvGrpSpPr/>
        <p:nvPr/>
      </p:nvGrpSpPr>
      <p:grpSpPr>
        <a:xfrm>
          <a:off x="0" y="0"/>
          <a:ext cx="0" cy="0"/>
          <a:chOff x="0" y="0"/>
          <a:chExt cx="0" cy="0"/>
        </a:xfrm>
      </p:grpSpPr>
      <p:sp>
        <p:nvSpPr>
          <p:cNvPr id="383" name="Google Shape;383;p41"/>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Comparison</a:t>
            </a:r>
            <a:endParaRPr/>
          </a:p>
        </p:txBody>
      </p:sp>
      <p:pic>
        <p:nvPicPr>
          <p:cNvPr id="384" name="Google Shape;384;p41"/>
          <p:cNvPicPr preferRelativeResize="0"/>
          <p:nvPr/>
        </p:nvPicPr>
        <p:blipFill rotWithShape="1">
          <a:blip r:embed="rId3">
            <a:alphaModFix/>
          </a:blip>
          <a:srcRect b="0" l="0" r="0" t="12793"/>
          <a:stretch/>
        </p:blipFill>
        <p:spPr>
          <a:xfrm>
            <a:off x="2434525" y="2469525"/>
            <a:ext cx="6192500" cy="1659528"/>
          </a:xfrm>
          <a:prstGeom prst="rect">
            <a:avLst/>
          </a:prstGeom>
          <a:noFill/>
          <a:ln>
            <a:noFill/>
          </a:ln>
        </p:spPr>
      </p:pic>
      <p:sp>
        <p:nvSpPr>
          <p:cNvPr id="385" name="Google Shape;385;p41"/>
          <p:cNvSpPr txBox="1"/>
          <p:nvPr/>
        </p:nvSpPr>
        <p:spPr>
          <a:xfrm>
            <a:off x="-1235075" y="2529638"/>
            <a:ext cx="3000000" cy="15393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b="1" lang="en" sz="2200" strike="sngStrike">
                <a:solidFill>
                  <a:srgbClr val="1161A1"/>
                </a:solidFill>
                <a:latin typeface="Lato"/>
                <a:ea typeface="Lato"/>
                <a:cs typeface="Lato"/>
                <a:sym typeface="Lato"/>
              </a:rPr>
              <a:t>profits</a:t>
            </a:r>
            <a:endParaRPr b="1" sz="2200" strike="sngStrike">
              <a:solidFill>
                <a:srgbClr val="1161A1"/>
              </a:solidFill>
              <a:latin typeface="Lato"/>
              <a:ea typeface="Lato"/>
              <a:cs typeface="Lato"/>
              <a:sym typeface="Lato"/>
            </a:endParaRPr>
          </a:p>
          <a:p>
            <a:pPr indent="0" lvl="0" marL="0" rtl="0" algn="r">
              <a:lnSpc>
                <a:spcPct val="150000"/>
              </a:lnSpc>
              <a:spcBef>
                <a:spcPts val="0"/>
              </a:spcBef>
              <a:spcAft>
                <a:spcPts val="0"/>
              </a:spcAft>
              <a:buNone/>
            </a:pPr>
            <a:r>
              <a:rPr b="1" lang="en" sz="2200">
                <a:solidFill>
                  <a:schemeClr val="lt1"/>
                </a:solidFill>
                <a:latin typeface="Lato"/>
                <a:ea typeface="Lato"/>
                <a:cs typeface="Lato"/>
                <a:sym typeface="Lato"/>
              </a:rPr>
              <a:t>ratings</a:t>
            </a:r>
            <a:endParaRPr b="1" sz="2200">
              <a:solidFill>
                <a:schemeClr val="lt1"/>
              </a:solidFill>
              <a:latin typeface="Lato"/>
              <a:ea typeface="Lato"/>
              <a:cs typeface="Lato"/>
              <a:sym typeface="Lato"/>
            </a:endParaRPr>
          </a:p>
          <a:p>
            <a:pPr indent="0" lvl="0" marL="0" rtl="0" algn="r">
              <a:lnSpc>
                <a:spcPct val="150000"/>
              </a:lnSpc>
              <a:spcBef>
                <a:spcPts val="0"/>
              </a:spcBef>
              <a:spcAft>
                <a:spcPts val="0"/>
              </a:spcAft>
              <a:buNone/>
            </a:pPr>
            <a:r>
              <a:rPr b="1" lang="en" sz="2200" strike="sngStrike">
                <a:solidFill>
                  <a:srgbClr val="1161A1"/>
                </a:solidFill>
                <a:latin typeface="Lato"/>
                <a:ea typeface="Lato"/>
                <a:cs typeface="Lato"/>
                <a:sym typeface="Lato"/>
              </a:rPr>
              <a:t>awards</a:t>
            </a:r>
            <a:endParaRPr b="1" sz="2200" strike="sngStrike">
              <a:solidFill>
                <a:srgbClr val="1161A1"/>
              </a:solidFill>
              <a:latin typeface="Lato"/>
              <a:ea typeface="Lato"/>
              <a:cs typeface="Lato"/>
              <a:sym typeface="Lato"/>
            </a:endParaRPr>
          </a:p>
        </p:txBody>
      </p:sp>
      <p:sp>
        <p:nvSpPr>
          <p:cNvPr id="386" name="Google Shape;386;p41"/>
          <p:cNvSpPr txBox="1"/>
          <p:nvPr>
            <p:ph idx="4294967295" type="body"/>
          </p:nvPr>
        </p:nvSpPr>
        <p:spPr>
          <a:xfrm>
            <a:off x="2371725" y="4182075"/>
            <a:ext cx="6406500" cy="89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chemeClr val="accent6"/>
                </a:solidFill>
              </a:rPr>
              <a:t>Our Objective:</a:t>
            </a:r>
            <a:r>
              <a:rPr lang="en">
                <a:solidFill>
                  <a:schemeClr val="accent6"/>
                </a:solidFill>
              </a:rPr>
              <a:t> Predict if a movie will be successful or not.</a:t>
            </a:r>
            <a:endParaRPr>
              <a:solidFill>
                <a:schemeClr val="accent6"/>
              </a:solidFill>
            </a:endParaRPr>
          </a:p>
        </p:txBody>
      </p:sp>
      <p:graphicFrame>
        <p:nvGraphicFramePr>
          <p:cNvPr id="387" name="Google Shape;387;p41"/>
          <p:cNvGraphicFramePr/>
          <p:nvPr/>
        </p:nvGraphicFramePr>
        <p:xfrm>
          <a:off x="2434525" y="1843050"/>
          <a:ext cx="3000000" cy="3000000"/>
        </p:xfrm>
        <a:graphic>
          <a:graphicData uri="http://schemas.openxmlformats.org/drawingml/2006/table">
            <a:tbl>
              <a:tblPr>
                <a:noFill/>
                <a:tableStyleId>{293A1AAE-2F99-409E-A821-F6CD54CB5247}</a:tableStyleId>
              </a:tblPr>
              <a:tblGrid>
                <a:gridCol w="2095525"/>
                <a:gridCol w="965250"/>
                <a:gridCol w="1040675"/>
                <a:gridCol w="1030725"/>
                <a:gridCol w="1086325"/>
              </a:tblGrid>
              <a:tr h="381000">
                <a:tc>
                  <a:txBody>
                    <a:bodyPr/>
                    <a:lstStyle/>
                    <a:p>
                      <a:pPr indent="0" lvl="0" marL="0" rtl="0" algn="l">
                        <a:spcBef>
                          <a:spcPts val="0"/>
                        </a:spcBef>
                        <a:spcAft>
                          <a:spcPts val="0"/>
                        </a:spcAft>
                        <a:buNone/>
                      </a:pPr>
                      <a:r>
                        <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000"/>
                        <a:t>Accuracy</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000"/>
                        <a:t>Precision</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000"/>
                        <a:t>Recall</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000"/>
                        <a:t>F1</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t>Random Forest</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0.803</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0.390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0.240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0.290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lang="en" sz="1200"/>
                        <a:t>Logistic Regression</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0.830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0.570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0.090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0.150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t>Support Vector Machine</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0.831</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0.619</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0.070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solidFill>
                            <a:schemeClr val="dk2"/>
                          </a:solidFill>
                        </a:rPr>
                        <a:t>0.150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lang="en" sz="1200"/>
                        <a:t>Deep Learning</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0.831</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0.580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0.090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solidFill>
                            <a:schemeClr val="dk2"/>
                          </a:solidFill>
                        </a:rPr>
                        <a:t>0.150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t>Deep Learning Final</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0.832</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0.580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0.100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solidFill>
                            <a:schemeClr val="dk2"/>
                          </a:solidFill>
                        </a:rPr>
                        <a:t>0.150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bl>
          </a:graphicData>
        </a:graphic>
      </p:graphicFrame>
      <p:sp>
        <p:nvSpPr>
          <p:cNvPr id="388" name="Google Shape;388;p41"/>
          <p:cNvSpPr/>
          <p:nvPr/>
        </p:nvSpPr>
        <p:spPr>
          <a:xfrm>
            <a:off x="1833300" y="2373200"/>
            <a:ext cx="354000" cy="1785900"/>
          </a:xfrm>
          <a:prstGeom prst="leftBrace">
            <a:avLst>
              <a:gd fmla="val 50000" name="adj1"/>
              <a:gd fmla="val 53054" name="adj2"/>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61A1"/>
              </a:solidFill>
            </a:endParaRPr>
          </a:p>
        </p:txBody>
      </p:sp>
      <p:sp>
        <p:nvSpPr>
          <p:cNvPr id="389" name="Google Shape;389;p41"/>
          <p:cNvSpPr/>
          <p:nvPr/>
        </p:nvSpPr>
        <p:spPr>
          <a:xfrm>
            <a:off x="6546250" y="1812975"/>
            <a:ext cx="1007700" cy="23160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90" name="Google Shape;390;p4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6" name="Shape 86"/>
        <p:cNvGrpSpPr/>
        <p:nvPr/>
      </p:nvGrpSpPr>
      <p:grpSpPr>
        <a:xfrm>
          <a:off x="0" y="0"/>
          <a:ext cx="0" cy="0"/>
          <a:chOff x="0" y="0"/>
          <a:chExt cx="0" cy="0"/>
        </a:xfrm>
      </p:grpSpPr>
      <p:sp>
        <p:nvSpPr>
          <p:cNvPr id="87" name="Google Shape;87;p15"/>
          <p:cNvSpPr txBox="1"/>
          <p:nvPr>
            <p:ph idx="4294967295" type="title"/>
          </p:nvPr>
        </p:nvSpPr>
        <p:spPr>
          <a:xfrm>
            <a:off x="283100" y="712150"/>
            <a:ext cx="68289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4800">
                <a:solidFill>
                  <a:schemeClr val="lt1"/>
                </a:solidFill>
              </a:rPr>
              <a:t>Movie</a:t>
            </a:r>
            <a:r>
              <a:rPr b="0" lang="en" sz="2400">
                <a:solidFill>
                  <a:schemeClr val="lt1"/>
                </a:solidFill>
                <a:latin typeface="Lato"/>
                <a:ea typeface="Lato"/>
                <a:cs typeface="Lato"/>
                <a:sym typeface="Lato"/>
              </a:rPr>
              <a:t> </a:t>
            </a:r>
            <a:r>
              <a:rPr lang="en" sz="4800">
                <a:solidFill>
                  <a:schemeClr val="lt1"/>
                </a:solidFill>
              </a:rPr>
              <a:t>MARK</a:t>
            </a:r>
            <a:r>
              <a:rPr b="0" baseline="30000" lang="en" sz="4100">
                <a:solidFill>
                  <a:schemeClr val="lt1"/>
                </a:solidFill>
              </a:rPr>
              <a:t>®</a:t>
            </a:r>
            <a:endParaRPr b="0" baseline="30000" sz="1700">
              <a:latin typeface="Arial"/>
              <a:ea typeface="Arial"/>
              <a:cs typeface="Arial"/>
              <a:sym typeface="Arial"/>
            </a:endParaRPr>
          </a:p>
          <a:p>
            <a:pPr indent="0" lvl="0" marL="0" rtl="0" algn="l">
              <a:spcBef>
                <a:spcPts val="0"/>
              </a:spcBef>
              <a:spcAft>
                <a:spcPts val="0"/>
              </a:spcAft>
              <a:buNone/>
            </a:pPr>
            <a:r>
              <a:t/>
            </a:r>
            <a:endParaRPr>
              <a:solidFill>
                <a:schemeClr val="accent5"/>
              </a:solidFill>
            </a:endParaRPr>
          </a:p>
        </p:txBody>
      </p:sp>
      <p:pic>
        <p:nvPicPr>
          <p:cNvPr id="88" name="Google Shape;88;p15"/>
          <p:cNvPicPr preferRelativeResize="0"/>
          <p:nvPr/>
        </p:nvPicPr>
        <p:blipFill>
          <a:blip r:embed="rId3">
            <a:alphaModFix/>
          </a:blip>
          <a:stretch>
            <a:fillRect/>
          </a:stretch>
        </p:blipFill>
        <p:spPr>
          <a:xfrm>
            <a:off x="4514950" y="162737"/>
            <a:ext cx="4254600" cy="4818038"/>
          </a:xfrm>
          <a:prstGeom prst="rect">
            <a:avLst/>
          </a:prstGeom>
          <a:noFill/>
          <a:ln>
            <a:noFill/>
          </a:ln>
        </p:spPr>
      </p:pic>
      <p:pic>
        <p:nvPicPr>
          <p:cNvPr descr="Piece of duct tape sticking a note to the slide" id="89" name="Google Shape;89;p15"/>
          <p:cNvPicPr preferRelativeResize="0"/>
          <p:nvPr/>
        </p:nvPicPr>
        <p:blipFill rotWithShape="1">
          <a:blip r:embed="rId4">
            <a:alphaModFix/>
          </a:blip>
          <a:srcRect b="10011" l="9244" r="2118" t="5926"/>
          <a:stretch/>
        </p:blipFill>
        <p:spPr>
          <a:xfrm rot="154828">
            <a:off x="5606250" y="71101"/>
            <a:ext cx="2072000" cy="736050"/>
          </a:xfrm>
          <a:prstGeom prst="rect">
            <a:avLst/>
          </a:prstGeom>
          <a:noFill/>
          <a:ln>
            <a:noFill/>
          </a:ln>
        </p:spPr>
      </p:pic>
      <p:sp>
        <p:nvSpPr>
          <p:cNvPr id="90" name="Google Shape;90;p15"/>
          <p:cNvSpPr txBox="1"/>
          <p:nvPr/>
        </p:nvSpPr>
        <p:spPr>
          <a:xfrm>
            <a:off x="492580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Our MARK</a:t>
            </a:r>
            <a:r>
              <a:rPr b="1" baseline="30000" lang="en" sz="2500">
                <a:solidFill>
                  <a:srgbClr val="9E9E9E"/>
                </a:solidFill>
                <a:latin typeface="Lato"/>
                <a:ea typeface="Lato"/>
                <a:cs typeface="Lato"/>
                <a:sym typeface="Lato"/>
              </a:rPr>
              <a:t>®</a:t>
            </a:r>
            <a:r>
              <a:rPr b="1" lang="en" sz="3000">
                <a:solidFill>
                  <a:srgbClr val="9E9E9E"/>
                </a:solidFill>
                <a:latin typeface="Raleway"/>
                <a:ea typeface="Raleway"/>
                <a:cs typeface="Raleway"/>
                <a:sym typeface="Raleway"/>
              </a:rPr>
              <a:t> </a:t>
            </a:r>
            <a:r>
              <a:rPr b="1" lang="en" sz="3000">
                <a:solidFill>
                  <a:schemeClr val="lt2"/>
                </a:solidFill>
                <a:latin typeface="Raleway"/>
                <a:ea typeface="Raleway"/>
                <a:cs typeface="Raleway"/>
                <a:sym typeface="Raleway"/>
              </a:rPr>
              <a:t>Team</a:t>
            </a:r>
            <a:endParaRPr b="1" sz="3000">
              <a:solidFill>
                <a:schemeClr val="lt2"/>
              </a:solidFill>
              <a:latin typeface="Raleway"/>
              <a:ea typeface="Raleway"/>
              <a:cs typeface="Raleway"/>
              <a:sym typeface="Raleway"/>
            </a:endParaRPr>
          </a:p>
        </p:txBody>
      </p:sp>
      <p:sp>
        <p:nvSpPr>
          <p:cNvPr id="91" name="Google Shape;91;p15"/>
          <p:cNvSpPr txBox="1"/>
          <p:nvPr>
            <p:ph idx="4294967295" type="body"/>
          </p:nvPr>
        </p:nvSpPr>
        <p:spPr>
          <a:xfrm>
            <a:off x="4925800" y="1377475"/>
            <a:ext cx="358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of budding Data Scientists</a:t>
            </a:r>
            <a:r>
              <a:rPr lang="en" sz="1200">
                <a:latin typeface="Raleway"/>
                <a:ea typeface="Raleway"/>
                <a:cs typeface="Raleway"/>
                <a:sym typeface="Raleway"/>
              </a:rPr>
              <a:t> </a:t>
            </a:r>
            <a:r>
              <a:rPr b="1" lang="en" sz="1200">
                <a:latin typeface="Raleway"/>
                <a:ea typeface="Raleway"/>
                <a:cs typeface="Raleway"/>
                <a:sym typeface="Raleway"/>
              </a:rPr>
              <a:t>collaborated</a:t>
            </a:r>
            <a:r>
              <a:rPr lang="en" sz="1200">
                <a:latin typeface="Raleway"/>
                <a:ea typeface="Raleway"/>
                <a:cs typeface="Raleway"/>
                <a:sym typeface="Raleway"/>
              </a:rPr>
              <a:t> virtually across Zoom and Slack (as “the_clever_crew”) to bring you this fine work.</a:t>
            </a:r>
            <a:endParaRPr sz="1200">
              <a:solidFill>
                <a:schemeClr val="dk2"/>
              </a:solidFill>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Maggie Allen </a:t>
            </a:r>
            <a:br>
              <a:rPr lang="en" sz="1400">
                <a:latin typeface="Raleway"/>
                <a:ea typeface="Raleway"/>
                <a:cs typeface="Raleway"/>
                <a:sym typeface="Raleway"/>
              </a:rPr>
            </a:br>
            <a:r>
              <a:rPr lang="en" sz="1200">
                <a:latin typeface="Raleway"/>
                <a:ea typeface="Raleway"/>
                <a:cs typeface="Raleway"/>
                <a:sym typeface="Raleway"/>
              </a:rPr>
              <a:t>Presentation + GitHub + Dashboard</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Andrew Malony</a:t>
            </a:r>
            <a:br>
              <a:rPr lang="en" sz="1400">
                <a:latin typeface="Raleway"/>
                <a:ea typeface="Raleway"/>
                <a:cs typeface="Raleway"/>
                <a:sym typeface="Raleway"/>
              </a:rPr>
            </a:br>
            <a:r>
              <a:rPr lang="en" sz="1200">
                <a:latin typeface="Raleway"/>
                <a:ea typeface="Raleway"/>
                <a:cs typeface="Raleway"/>
                <a:sym typeface="Raleway"/>
              </a:rPr>
              <a:t>GitHub + Graphs + Dashboard</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Rose Baumann </a:t>
            </a:r>
            <a:br>
              <a:rPr lang="en" sz="1400">
                <a:latin typeface="Raleway"/>
                <a:ea typeface="Raleway"/>
                <a:cs typeface="Raleway"/>
                <a:sym typeface="Raleway"/>
              </a:rPr>
            </a:br>
            <a:r>
              <a:rPr lang="en" sz="1200">
                <a:latin typeface="Raleway"/>
                <a:ea typeface="Raleway"/>
                <a:cs typeface="Raleway"/>
                <a:sym typeface="Raleway"/>
              </a:rPr>
              <a:t>Database + Data Clean-up</a:t>
            </a:r>
            <a:endParaRPr sz="1200">
              <a:solidFill>
                <a:schemeClr val="dk2"/>
              </a:solidFill>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Kathy Morrissey</a:t>
            </a:r>
            <a:br>
              <a:rPr lang="en" sz="1400">
                <a:latin typeface="Raleway"/>
                <a:ea typeface="Raleway"/>
                <a:cs typeface="Raleway"/>
                <a:sym typeface="Raleway"/>
              </a:rPr>
            </a:br>
            <a:r>
              <a:rPr lang="en" sz="1200">
                <a:latin typeface="Raleway"/>
                <a:ea typeface="Raleway"/>
                <a:cs typeface="Raleway"/>
                <a:sym typeface="Raleway"/>
              </a:rPr>
              <a:t>Data ETL + Machine Learning Model</a:t>
            </a:r>
            <a:endParaRPr sz="1200">
              <a:latin typeface="Raleway"/>
              <a:ea typeface="Raleway"/>
              <a:cs typeface="Raleway"/>
              <a:sym typeface="Raleway"/>
            </a:endParaRPr>
          </a:p>
        </p:txBody>
      </p:sp>
      <p:sp>
        <p:nvSpPr>
          <p:cNvPr id="92" name="Google Shape;92;p1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3" name="Google Shape;93;p15"/>
          <p:cNvSpPr txBox="1"/>
          <p:nvPr>
            <p:ph idx="4294967295" type="subTitle"/>
          </p:nvPr>
        </p:nvSpPr>
        <p:spPr>
          <a:xfrm>
            <a:off x="283100" y="1385300"/>
            <a:ext cx="6507000" cy="124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chemeClr val="lt1"/>
                </a:solidFill>
              </a:rPr>
              <a:t>predicting movie success</a:t>
            </a:r>
            <a:endParaRPr b="1" sz="2400">
              <a:solidFill>
                <a:schemeClr val="lt1"/>
              </a:solidFill>
            </a:endParaRPr>
          </a:p>
        </p:txBody>
      </p:sp>
      <p:cxnSp>
        <p:nvCxnSpPr>
          <p:cNvPr id="94" name="Google Shape;94;p15"/>
          <p:cNvCxnSpPr/>
          <p:nvPr/>
        </p:nvCxnSpPr>
        <p:spPr>
          <a:xfrm>
            <a:off x="439725" y="420375"/>
            <a:ext cx="178500" cy="12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394" name="Shape 394"/>
        <p:cNvGrpSpPr/>
        <p:nvPr/>
      </p:nvGrpSpPr>
      <p:grpSpPr>
        <a:xfrm>
          <a:off x="0" y="0"/>
          <a:ext cx="0" cy="0"/>
          <a:chOff x="0" y="0"/>
          <a:chExt cx="0" cy="0"/>
        </a:xfrm>
      </p:grpSpPr>
      <p:sp>
        <p:nvSpPr>
          <p:cNvPr id="395" name="Google Shape;395;p4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Comparison</a:t>
            </a:r>
            <a:endParaRPr/>
          </a:p>
        </p:txBody>
      </p:sp>
      <p:pic>
        <p:nvPicPr>
          <p:cNvPr id="396" name="Google Shape;396;p42"/>
          <p:cNvPicPr preferRelativeResize="0"/>
          <p:nvPr/>
        </p:nvPicPr>
        <p:blipFill rotWithShape="1">
          <a:blip r:embed="rId3">
            <a:alphaModFix/>
          </a:blip>
          <a:srcRect b="0" l="0" r="0" t="12793"/>
          <a:stretch/>
        </p:blipFill>
        <p:spPr>
          <a:xfrm>
            <a:off x="2434525" y="2469525"/>
            <a:ext cx="6192500" cy="1659528"/>
          </a:xfrm>
          <a:prstGeom prst="rect">
            <a:avLst/>
          </a:prstGeom>
          <a:noFill/>
          <a:ln>
            <a:noFill/>
          </a:ln>
        </p:spPr>
      </p:pic>
      <p:sp>
        <p:nvSpPr>
          <p:cNvPr id="397" name="Google Shape;397;p42"/>
          <p:cNvSpPr txBox="1"/>
          <p:nvPr/>
        </p:nvSpPr>
        <p:spPr>
          <a:xfrm>
            <a:off x="-1235075" y="2529638"/>
            <a:ext cx="3000000" cy="15393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b="1" lang="en" sz="2200" strike="sngStrike">
                <a:solidFill>
                  <a:srgbClr val="1161A1"/>
                </a:solidFill>
                <a:latin typeface="Lato"/>
                <a:ea typeface="Lato"/>
                <a:cs typeface="Lato"/>
                <a:sym typeface="Lato"/>
              </a:rPr>
              <a:t>profits</a:t>
            </a:r>
            <a:endParaRPr b="1" sz="2200" strike="sngStrike">
              <a:solidFill>
                <a:srgbClr val="1161A1"/>
              </a:solidFill>
              <a:latin typeface="Lato"/>
              <a:ea typeface="Lato"/>
              <a:cs typeface="Lato"/>
              <a:sym typeface="Lato"/>
            </a:endParaRPr>
          </a:p>
          <a:p>
            <a:pPr indent="0" lvl="0" marL="0" rtl="0" algn="r">
              <a:lnSpc>
                <a:spcPct val="150000"/>
              </a:lnSpc>
              <a:spcBef>
                <a:spcPts val="0"/>
              </a:spcBef>
              <a:spcAft>
                <a:spcPts val="0"/>
              </a:spcAft>
              <a:buNone/>
            </a:pPr>
            <a:r>
              <a:rPr b="1" lang="en" sz="2200">
                <a:solidFill>
                  <a:schemeClr val="lt1"/>
                </a:solidFill>
                <a:latin typeface="Lato"/>
                <a:ea typeface="Lato"/>
                <a:cs typeface="Lato"/>
                <a:sym typeface="Lato"/>
              </a:rPr>
              <a:t>ratings</a:t>
            </a:r>
            <a:endParaRPr b="1" sz="2200">
              <a:solidFill>
                <a:schemeClr val="lt1"/>
              </a:solidFill>
              <a:latin typeface="Lato"/>
              <a:ea typeface="Lato"/>
              <a:cs typeface="Lato"/>
              <a:sym typeface="Lato"/>
            </a:endParaRPr>
          </a:p>
          <a:p>
            <a:pPr indent="0" lvl="0" marL="0" rtl="0" algn="r">
              <a:lnSpc>
                <a:spcPct val="150000"/>
              </a:lnSpc>
              <a:spcBef>
                <a:spcPts val="0"/>
              </a:spcBef>
              <a:spcAft>
                <a:spcPts val="0"/>
              </a:spcAft>
              <a:buNone/>
            </a:pPr>
            <a:r>
              <a:rPr b="1" lang="en" sz="2200" strike="sngStrike">
                <a:solidFill>
                  <a:srgbClr val="1161A1"/>
                </a:solidFill>
                <a:latin typeface="Lato"/>
                <a:ea typeface="Lato"/>
                <a:cs typeface="Lato"/>
                <a:sym typeface="Lato"/>
              </a:rPr>
              <a:t>awards</a:t>
            </a:r>
            <a:endParaRPr b="1" sz="2200" strike="sngStrike">
              <a:solidFill>
                <a:srgbClr val="1161A1"/>
              </a:solidFill>
              <a:latin typeface="Lato"/>
              <a:ea typeface="Lato"/>
              <a:cs typeface="Lato"/>
              <a:sym typeface="Lato"/>
            </a:endParaRPr>
          </a:p>
        </p:txBody>
      </p:sp>
      <p:sp>
        <p:nvSpPr>
          <p:cNvPr id="398" name="Google Shape;398;p42"/>
          <p:cNvSpPr txBox="1"/>
          <p:nvPr>
            <p:ph idx="4294967295" type="body"/>
          </p:nvPr>
        </p:nvSpPr>
        <p:spPr>
          <a:xfrm>
            <a:off x="2371725" y="4182075"/>
            <a:ext cx="6406500" cy="89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chemeClr val="accent6"/>
                </a:solidFill>
              </a:rPr>
              <a:t>Our Objective:</a:t>
            </a:r>
            <a:r>
              <a:rPr lang="en">
                <a:solidFill>
                  <a:schemeClr val="accent6"/>
                </a:solidFill>
              </a:rPr>
              <a:t> Predict if a movie will be successful or not.</a:t>
            </a:r>
            <a:endParaRPr>
              <a:solidFill>
                <a:schemeClr val="accent6"/>
              </a:solidFill>
            </a:endParaRPr>
          </a:p>
        </p:txBody>
      </p:sp>
      <p:graphicFrame>
        <p:nvGraphicFramePr>
          <p:cNvPr id="399" name="Google Shape;399;p42"/>
          <p:cNvGraphicFramePr/>
          <p:nvPr/>
        </p:nvGraphicFramePr>
        <p:xfrm>
          <a:off x="2434525" y="1843050"/>
          <a:ext cx="3000000" cy="3000000"/>
        </p:xfrm>
        <a:graphic>
          <a:graphicData uri="http://schemas.openxmlformats.org/drawingml/2006/table">
            <a:tbl>
              <a:tblPr>
                <a:noFill/>
                <a:tableStyleId>{293A1AAE-2F99-409E-A821-F6CD54CB5247}</a:tableStyleId>
              </a:tblPr>
              <a:tblGrid>
                <a:gridCol w="2095525"/>
                <a:gridCol w="965250"/>
                <a:gridCol w="1040675"/>
                <a:gridCol w="1030725"/>
                <a:gridCol w="1086325"/>
              </a:tblGrid>
              <a:tr h="381000">
                <a:tc>
                  <a:txBody>
                    <a:bodyPr/>
                    <a:lstStyle/>
                    <a:p>
                      <a:pPr indent="0" lvl="0" marL="0" rtl="0" algn="l">
                        <a:spcBef>
                          <a:spcPts val="0"/>
                        </a:spcBef>
                        <a:spcAft>
                          <a:spcPts val="0"/>
                        </a:spcAft>
                        <a:buNone/>
                      </a:pPr>
                      <a:r>
                        <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000"/>
                        <a:t>Accuracy</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000"/>
                        <a:t>Precision</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000"/>
                        <a:t>Recall</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000"/>
                        <a:t>F1</a:t>
                      </a:r>
                      <a:endParaRPr b="1"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t>Random Forest</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0.803</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0.390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0.240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0.290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lang="en" sz="1200"/>
                        <a:t>Logistic Regression</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0.830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0.570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0.090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0.150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t>Support Vector Machine</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0.831</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0.619</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0.070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solidFill>
                            <a:schemeClr val="dk2"/>
                          </a:solidFill>
                        </a:rPr>
                        <a:t>0.150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lang="en" sz="1200"/>
                        <a:t>Deep Learning</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0.831</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0.580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t>0.090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solidFill>
                            <a:schemeClr val="dk2"/>
                          </a:solidFill>
                        </a:rPr>
                        <a:t>0.150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sz="1200"/>
                        <a:t>Deep Learning Final</a:t>
                      </a:r>
                      <a:endParaRPr sz="12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0.832</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0.580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t>0.100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000">
                          <a:solidFill>
                            <a:schemeClr val="dk2"/>
                          </a:solidFill>
                        </a:rPr>
                        <a:t>0.150</a:t>
                      </a:r>
                      <a:endParaRPr sz="10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bl>
          </a:graphicData>
        </a:graphic>
      </p:graphicFrame>
      <p:sp>
        <p:nvSpPr>
          <p:cNvPr id="400" name="Google Shape;400;p42"/>
          <p:cNvSpPr/>
          <p:nvPr/>
        </p:nvSpPr>
        <p:spPr>
          <a:xfrm>
            <a:off x="1833300" y="2373200"/>
            <a:ext cx="354000" cy="1785900"/>
          </a:xfrm>
          <a:prstGeom prst="leftBrace">
            <a:avLst>
              <a:gd fmla="val 50000" name="adj1"/>
              <a:gd fmla="val 53054" name="adj2"/>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161A1"/>
              </a:solidFill>
            </a:endParaRPr>
          </a:p>
        </p:txBody>
      </p:sp>
      <p:sp>
        <p:nvSpPr>
          <p:cNvPr id="401" name="Google Shape;401;p42"/>
          <p:cNvSpPr/>
          <p:nvPr/>
        </p:nvSpPr>
        <p:spPr>
          <a:xfrm>
            <a:off x="7611850" y="1812975"/>
            <a:ext cx="1007700" cy="23160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02" name="Google Shape;402;p4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406" name="Shape 406"/>
        <p:cNvGrpSpPr/>
        <p:nvPr/>
      </p:nvGrpSpPr>
      <p:grpSpPr>
        <a:xfrm>
          <a:off x="0" y="0"/>
          <a:ext cx="0" cy="0"/>
          <a:chOff x="0" y="0"/>
          <a:chExt cx="0" cy="0"/>
        </a:xfrm>
      </p:grpSpPr>
      <p:pic>
        <p:nvPicPr>
          <p:cNvPr id="407" name="Google Shape;407;p43"/>
          <p:cNvPicPr preferRelativeResize="0"/>
          <p:nvPr/>
        </p:nvPicPr>
        <p:blipFill>
          <a:blip r:embed="rId3">
            <a:alphaModFix/>
          </a:blip>
          <a:stretch>
            <a:fillRect/>
          </a:stretch>
        </p:blipFill>
        <p:spPr>
          <a:xfrm>
            <a:off x="2066300" y="259225"/>
            <a:ext cx="6696327" cy="2312525"/>
          </a:xfrm>
          <a:prstGeom prst="rect">
            <a:avLst/>
          </a:prstGeom>
          <a:noFill/>
          <a:ln>
            <a:noFill/>
          </a:ln>
        </p:spPr>
      </p:pic>
      <p:pic>
        <p:nvPicPr>
          <p:cNvPr id="408" name="Google Shape;408;p43"/>
          <p:cNvPicPr preferRelativeResize="0"/>
          <p:nvPr/>
        </p:nvPicPr>
        <p:blipFill>
          <a:blip r:embed="rId4">
            <a:alphaModFix/>
          </a:blip>
          <a:stretch>
            <a:fillRect/>
          </a:stretch>
        </p:blipFill>
        <p:spPr>
          <a:xfrm>
            <a:off x="2066301" y="2600775"/>
            <a:ext cx="6696324" cy="2323212"/>
          </a:xfrm>
          <a:prstGeom prst="rect">
            <a:avLst/>
          </a:prstGeom>
          <a:noFill/>
          <a:ln>
            <a:noFill/>
          </a:ln>
        </p:spPr>
      </p:pic>
      <p:sp>
        <p:nvSpPr>
          <p:cNvPr id="409" name="Google Shape;409;p43"/>
          <p:cNvSpPr txBox="1"/>
          <p:nvPr/>
        </p:nvSpPr>
        <p:spPr>
          <a:xfrm>
            <a:off x="547450" y="798175"/>
            <a:ext cx="1217400" cy="10314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b="1" lang="en" sz="2200">
                <a:solidFill>
                  <a:schemeClr val="lt1"/>
                </a:solidFill>
                <a:latin typeface="Lato"/>
                <a:ea typeface="Lato"/>
                <a:cs typeface="Lato"/>
                <a:sym typeface="Lato"/>
              </a:rPr>
              <a:t>random seed 67</a:t>
            </a:r>
            <a:endParaRPr b="1" sz="2200">
              <a:solidFill>
                <a:schemeClr val="lt1"/>
              </a:solidFill>
              <a:latin typeface="Lato"/>
              <a:ea typeface="Lato"/>
              <a:cs typeface="Lato"/>
              <a:sym typeface="Lato"/>
            </a:endParaRPr>
          </a:p>
        </p:txBody>
      </p:sp>
      <p:sp>
        <p:nvSpPr>
          <p:cNvPr id="410" name="Google Shape;410;p43"/>
          <p:cNvSpPr txBox="1"/>
          <p:nvPr/>
        </p:nvSpPr>
        <p:spPr>
          <a:xfrm>
            <a:off x="292825" y="2885750"/>
            <a:ext cx="1472100" cy="1031400"/>
          </a:xfrm>
          <a:prstGeom prst="rect">
            <a:avLst/>
          </a:prstGeom>
          <a:noFill/>
          <a:ln>
            <a:noFill/>
          </a:ln>
        </p:spPr>
        <p:txBody>
          <a:bodyPr anchorCtr="0" anchor="t" bIns="91425" lIns="91425" spcFirstLastPara="1" rIns="91425" wrap="square" tIns="91425">
            <a:spAutoFit/>
          </a:bodyPr>
          <a:lstStyle/>
          <a:p>
            <a:pPr indent="0" lvl="0" marL="0" rtl="0" algn="r">
              <a:lnSpc>
                <a:spcPct val="150000"/>
              </a:lnSpc>
              <a:spcBef>
                <a:spcPts val="0"/>
              </a:spcBef>
              <a:spcAft>
                <a:spcPts val="0"/>
              </a:spcAft>
              <a:buNone/>
            </a:pPr>
            <a:r>
              <a:rPr b="1" lang="en" sz="2200">
                <a:solidFill>
                  <a:schemeClr val="lt1"/>
                </a:solidFill>
                <a:latin typeface="Lato"/>
                <a:ea typeface="Lato"/>
                <a:cs typeface="Lato"/>
                <a:sym typeface="Lato"/>
              </a:rPr>
              <a:t>random seed 189</a:t>
            </a:r>
            <a:endParaRPr b="1" sz="2200">
              <a:solidFill>
                <a:schemeClr val="lt1"/>
              </a:solidFill>
              <a:latin typeface="Lato"/>
              <a:ea typeface="Lato"/>
              <a:cs typeface="Lato"/>
              <a:sym typeface="Lato"/>
            </a:endParaRPr>
          </a:p>
        </p:txBody>
      </p:sp>
      <p:sp>
        <p:nvSpPr>
          <p:cNvPr id="411" name="Google Shape;411;p4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4"/>
          <p:cNvSpPr txBox="1"/>
          <p:nvPr>
            <p:ph type="title"/>
          </p:nvPr>
        </p:nvSpPr>
        <p:spPr>
          <a:xfrm>
            <a:off x="283100" y="712150"/>
            <a:ext cx="7068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300"/>
              <a:t>The plot thickens..</a:t>
            </a:r>
            <a:r>
              <a:rPr b="0" lang="en" sz="2300"/>
              <a:t>.</a:t>
            </a:r>
            <a:endParaRPr b="0" sz="2300"/>
          </a:p>
          <a:p>
            <a:pPr indent="0" lvl="0" marL="0" rtl="0" algn="l">
              <a:spcBef>
                <a:spcPts val="1600"/>
              </a:spcBef>
              <a:spcAft>
                <a:spcPts val="1000"/>
              </a:spcAft>
              <a:buNone/>
            </a:pPr>
            <a:r>
              <a:rPr lang="en"/>
              <a:t>Having a </a:t>
            </a:r>
            <a:r>
              <a:rPr lang="en">
                <a:solidFill>
                  <a:schemeClr val="accent5"/>
                </a:solidFill>
              </a:rPr>
              <a:t>ton</a:t>
            </a:r>
            <a:r>
              <a:rPr lang="en"/>
              <a:t> </a:t>
            </a:r>
            <a:r>
              <a:rPr lang="en">
                <a:solidFill>
                  <a:schemeClr val="accent5"/>
                </a:solidFill>
              </a:rPr>
              <a:t>of</a:t>
            </a:r>
            <a:r>
              <a:rPr lang="en"/>
              <a:t> </a:t>
            </a:r>
            <a:r>
              <a:rPr lang="en">
                <a:solidFill>
                  <a:schemeClr val="accent5"/>
                </a:solidFill>
              </a:rPr>
              <a:t>data</a:t>
            </a:r>
            <a:r>
              <a:rPr lang="en"/>
              <a:t> doesn’t necessarily mean it is useful.</a:t>
            </a:r>
            <a:endParaRPr/>
          </a:p>
        </p:txBody>
      </p:sp>
      <p:sp>
        <p:nvSpPr>
          <p:cNvPr id="417" name="Google Shape;417;p4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5"/>
          <p:cNvSpPr txBox="1"/>
          <p:nvPr>
            <p:ph type="title"/>
          </p:nvPr>
        </p:nvSpPr>
        <p:spPr>
          <a:xfrm>
            <a:off x="283100" y="712150"/>
            <a:ext cx="87699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Where do we go from here?</a:t>
            </a:r>
            <a:r>
              <a:rPr lang="en">
                <a:solidFill>
                  <a:schemeClr val="dk1"/>
                </a:solidFill>
              </a:rPr>
              <a:t> </a:t>
            </a:r>
            <a:endParaRPr>
              <a:solidFill>
                <a:schemeClr val="dk1"/>
              </a:solidFill>
            </a:endParaRPr>
          </a:p>
          <a:p>
            <a:pPr indent="-342900" lvl="0" marL="914400" marR="0" rtl="0" algn="l">
              <a:lnSpc>
                <a:spcPct val="115000"/>
              </a:lnSpc>
              <a:spcBef>
                <a:spcPts val="0"/>
              </a:spcBef>
              <a:spcAft>
                <a:spcPts val="0"/>
              </a:spcAft>
              <a:buClr>
                <a:schemeClr val="lt1"/>
              </a:buClr>
              <a:buSzPts val="1800"/>
              <a:buFont typeface="Lato"/>
              <a:buChar char="●"/>
            </a:pPr>
            <a:r>
              <a:rPr b="0" lang="en" sz="1800">
                <a:latin typeface="Lato"/>
                <a:ea typeface="Lato"/>
                <a:cs typeface="Lato"/>
                <a:sym typeface="Lato"/>
              </a:rPr>
              <a:t>Seek Out Additional Data Sources (Awards, A-list, Rotten Tomato, etc.)</a:t>
            </a:r>
            <a:endParaRPr b="0" sz="1800">
              <a:latin typeface="Lato"/>
              <a:ea typeface="Lato"/>
              <a:cs typeface="Lato"/>
              <a:sym typeface="Lato"/>
            </a:endParaRPr>
          </a:p>
          <a:p>
            <a:pPr indent="-342900" lvl="0" marL="914400" marR="0" rtl="0" algn="l">
              <a:lnSpc>
                <a:spcPct val="115000"/>
              </a:lnSpc>
              <a:spcBef>
                <a:spcPts val="0"/>
              </a:spcBef>
              <a:spcAft>
                <a:spcPts val="0"/>
              </a:spcAft>
              <a:buClr>
                <a:schemeClr val="lt1"/>
              </a:buClr>
              <a:buSzPts val="1800"/>
              <a:buFont typeface="Lato"/>
              <a:buChar char="●"/>
            </a:pPr>
            <a:r>
              <a:rPr b="0" lang="en" sz="1800">
                <a:latin typeface="Lato"/>
                <a:ea typeface="Lato"/>
                <a:cs typeface="Lato"/>
                <a:sym typeface="Lato"/>
              </a:rPr>
              <a:t>Deep Dive Categorical Variables</a:t>
            </a:r>
            <a:endParaRPr b="0" sz="1800">
              <a:latin typeface="Lato"/>
              <a:ea typeface="Lato"/>
              <a:cs typeface="Lato"/>
              <a:sym typeface="Lato"/>
            </a:endParaRPr>
          </a:p>
          <a:p>
            <a:pPr indent="-342900" lvl="0" marL="914400" marR="0" rtl="0" algn="l">
              <a:lnSpc>
                <a:spcPct val="115000"/>
              </a:lnSpc>
              <a:spcBef>
                <a:spcPts val="0"/>
              </a:spcBef>
              <a:spcAft>
                <a:spcPts val="0"/>
              </a:spcAft>
              <a:buClr>
                <a:schemeClr val="lt1"/>
              </a:buClr>
              <a:buSzPts val="1800"/>
              <a:buFont typeface="Lato"/>
              <a:buChar char="●"/>
            </a:pPr>
            <a:r>
              <a:rPr b="0" lang="en" sz="1800">
                <a:latin typeface="Lato"/>
                <a:ea typeface="Lato"/>
                <a:cs typeface="Lato"/>
                <a:sym typeface="Lato"/>
              </a:rPr>
              <a:t>Natural Language Processing of Reviews</a:t>
            </a:r>
            <a:endParaRPr b="0" sz="1800">
              <a:latin typeface="Lato"/>
              <a:ea typeface="Lato"/>
              <a:cs typeface="Lato"/>
              <a:sym typeface="Lato"/>
            </a:endParaRPr>
          </a:p>
          <a:p>
            <a:pPr indent="-342900" lvl="0" marL="914400" marR="0" rtl="0" algn="l">
              <a:lnSpc>
                <a:spcPct val="115000"/>
              </a:lnSpc>
              <a:spcBef>
                <a:spcPts val="0"/>
              </a:spcBef>
              <a:spcAft>
                <a:spcPts val="0"/>
              </a:spcAft>
              <a:buClr>
                <a:schemeClr val="lt1"/>
              </a:buClr>
              <a:buSzPts val="1800"/>
              <a:buFont typeface="Lato"/>
              <a:buChar char="●"/>
            </a:pPr>
            <a:r>
              <a:rPr b="0" lang="en" sz="1800">
                <a:latin typeface="Lato"/>
                <a:ea typeface="Lato"/>
                <a:cs typeface="Lato"/>
                <a:sym typeface="Lato"/>
              </a:rPr>
              <a:t>Machine Learning Models for Predicting Future Success</a:t>
            </a:r>
            <a:endParaRPr b="0" sz="2300"/>
          </a:p>
          <a:p>
            <a:pPr indent="0" lvl="0" marL="0" rtl="0" algn="l">
              <a:spcBef>
                <a:spcPts val="1600"/>
              </a:spcBef>
              <a:spcAft>
                <a:spcPts val="0"/>
              </a:spcAft>
              <a:buClr>
                <a:schemeClr val="dk2"/>
              </a:buClr>
              <a:buSzPts val="1100"/>
              <a:buFont typeface="Arial"/>
              <a:buNone/>
            </a:pPr>
            <a:r>
              <a:rPr lang="en">
                <a:solidFill>
                  <a:schemeClr val="dk1"/>
                </a:solidFill>
              </a:rPr>
              <a:t>Plot Twist?</a:t>
            </a:r>
            <a:endParaRPr b="0" sz="1400">
              <a:solidFill>
                <a:schemeClr val="dk2"/>
              </a:solidFill>
              <a:latin typeface="Arial"/>
              <a:ea typeface="Arial"/>
              <a:cs typeface="Arial"/>
              <a:sym typeface="Arial"/>
            </a:endParaRPr>
          </a:p>
          <a:p>
            <a:pPr indent="0" lvl="0" marL="0" rtl="0" algn="l">
              <a:lnSpc>
                <a:spcPct val="120000"/>
              </a:lnSpc>
              <a:spcBef>
                <a:spcPts val="0"/>
              </a:spcBef>
              <a:spcAft>
                <a:spcPts val="0"/>
              </a:spcAft>
              <a:buNone/>
            </a:pPr>
            <a:r>
              <a:rPr lang="en" sz="2300"/>
              <a:t>What would we do differently? </a:t>
            </a:r>
            <a:r>
              <a:rPr b="0" lang="en" sz="2300"/>
              <a:t>Maybe clone our team members to get after all the things left on the table!*</a:t>
            </a:r>
            <a:endParaRPr b="0" sz="2300"/>
          </a:p>
        </p:txBody>
      </p:sp>
      <p:sp>
        <p:nvSpPr>
          <p:cNvPr id="423" name="Google Shape;423;p45"/>
          <p:cNvSpPr txBox="1"/>
          <p:nvPr/>
        </p:nvSpPr>
        <p:spPr>
          <a:xfrm>
            <a:off x="6212300" y="4756700"/>
            <a:ext cx="24093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lt2"/>
                </a:solidFill>
                <a:latin typeface="Lato"/>
                <a:ea typeface="Lato"/>
                <a:cs typeface="Lato"/>
                <a:sym typeface="Lato"/>
              </a:rPr>
              <a:t>* We would definitely clone Kathy twice</a:t>
            </a:r>
            <a:endParaRPr sz="1000">
              <a:solidFill>
                <a:schemeClr val="lt2"/>
              </a:solidFill>
              <a:latin typeface="Lato"/>
              <a:ea typeface="Lato"/>
              <a:cs typeface="Lato"/>
              <a:sym typeface="Lato"/>
            </a:endParaRPr>
          </a:p>
        </p:txBody>
      </p:sp>
      <p:sp>
        <p:nvSpPr>
          <p:cNvPr id="424" name="Google Shape;424;p4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46"/>
          <p:cNvPicPr preferRelativeResize="0"/>
          <p:nvPr/>
        </p:nvPicPr>
        <p:blipFill>
          <a:blip r:embed="rId3">
            <a:alphaModFix/>
          </a:blip>
          <a:stretch>
            <a:fillRect/>
          </a:stretch>
        </p:blipFill>
        <p:spPr>
          <a:xfrm>
            <a:off x="0" y="0"/>
            <a:ext cx="9144000" cy="5140047"/>
          </a:xfrm>
          <a:prstGeom prst="rect">
            <a:avLst/>
          </a:prstGeom>
          <a:noFill/>
          <a:ln>
            <a:noFill/>
          </a:ln>
        </p:spPr>
      </p:pic>
      <p:sp>
        <p:nvSpPr>
          <p:cNvPr id="430" name="Google Shape;430;p46"/>
          <p:cNvSpPr/>
          <p:nvPr/>
        </p:nvSpPr>
        <p:spPr>
          <a:xfrm>
            <a:off x="310075" y="297900"/>
            <a:ext cx="8511900" cy="45477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accent5"/>
              </a:solidFill>
              <a:latin typeface="Lato"/>
              <a:ea typeface="Lato"/>
              <a:cs typeface="Lato"/>
              <a:sym typeface="Lato"/>
            </a:endParaRPr>
          </a:p>
        </p:txBody>
      </p:sp>
      <p:sp>
        <p:nvSpPr>
          <p:cNvPr id="431" name="Google Shape;431;p4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2" name="Google Shape;432;p46"/>
          <p:cNvSpPr txBox="1"/>
          <p:nvPr>
            <p:ph idx="4294967295" type="subTitle"/>
          </p:nvPr>
        </p:nvSpPr>
        <p:spPr>
          <a:xfrm>
            <a:off x="430000" y="535746"/>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000">
                <a:solidFill>
                  <a:schemeClr val="lt1"/>
                </a:solidFill>
              </a:rPr>
              <a:t>:(</a:t>
            </a:r>
            <a:endParaRPr sz="3000">
              <a:solidFill>
                <a:schemeClr val="lt1"/>
              </a:solidFill>
            </a:endParaRPr>
          </a:p>
        </p:txBody>
      </p:sp>
      <p:pic>
        <p:nvPicPr>
          <p:cNvPr id="433" name="Google Shape;433;p46"/>
          <p:cNvPicPr preferRelativeResize="0"/>
          <p:nvPr/>
        </p:nvPicPr>
        <p:blipFill rotWithShape="1">
          <a:blip r:embed="rId4">
            <a:alphaModFix/>
          </a:blip>
          <a:srcRect b="45583" l="18912" r="8849" t="7282"/>
          <a:stretch/>
        </p:blipFill>
        <p:spPr>
          <a:xfrm>
            <a:off x="203400" y="180950"/>
            <a:ext cx="1501450" cy="1482226"/>
          </a:xfrm>
          <a:prstGeom prst="rect">
            <a:avLst/>
          </a:prstGeom>
          <a:noFill/>
          <a:ln>
            <a:noFill/>
          </a:ln>
        </p:spPr>
      </p:pic>
      <p:pic>
        <p:nvPicPr>
          <p:cNvPr id="434" name="Google Shape;434;p46"/>
          <p:cNvPicPr preferRelativeResize="0"/>
          <p:nvPr/>
        </p:nvPicPr>
        <p:blipFill>
          <a:blip r:embed="rId5">
            <a:alphaModFix/>
          </a:blip>
          <a:stretch>
            <a:fillRect/>
          </a:stretch>
        </p:blipFill>
        <p:spPr>
          <a:xfrm flipH="1">
            <a:off x="203400" y="1805050"/>
            <a:ext cx="1501450" cy="1501450"/>
          </a:xfrm>
          <a:prstGeom prst="rect">
            <a:avLst/>
          </a:prstGeom>
          <a:noFill/>
          <a:ln>
            <a:noFill/>
          </a:ln>
        </p:spPr>
      </p:pic>
      <p:pic>
        <p:nvPicPr>
          <p:cNvPr id="435" name="Google Shape;435;p46"/>
          <p:cNvPicPr preferRelativeResize="0"/>
          <p:nvPr/>
        </p:nvPicPr>
        <p:blipFill>
          <a:blip r:embed="rId6">
            <a:alphaModFix/>
          </a:blip>
          <a:stretch>
            <a:fillRect/>
          </a:stretch>
        </p:blipFill>
        <p:spPr>
          <a:xfrm>
            <a:off x="203400" y="3458900"/>
            <a:ext cx="1501450" cy="1501450"/>
          </a:xfrm>
          <a:prstGeom prst="rect">
            <a:avLst/>
          </a:prstGeom>
          <a:noFill/>
          <a:ln>
            <a:noFill/>
          </a:ln>
        </p:spPr>
      </p:pic>
      <p:sp>
        <p:nvSpPr>
          <p:cNvPr id="436" name="Google Shape;436;p46"/>
          <p:cNvSpPr/>
          <p:nvPr/>
        </p:nvSpPr>
        <p:spPr>
          <a:xfrm>
            <a:off x="179450" y="188250"/>
            <a:ext cx="1501500" cy="14823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37" name="Google Shape;437;p46"/>
          <p:cNvSpPr/>
          <p:nvPr/>
        </p:nvSpPr>
        <p:spPr>
          <a:xfrm>
            <a:off x="179450" y="1823575"/>
            <a:ext cx="1501500" cy="14823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38" name="Google Shape;438;p46"/>
          <p:cNvSpPr/>
          <p:nvPr/>
        </p:nvSpPr>
        <p:spPr>
          <a:xfrm>
            <a:off x="179450" y="3441000"/>
            <a:ext cx="1501500" cy="14823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p47"/>
          <p:cNvPicPr preferRelativeResize="0"/>
          <p:nvPr/>
        </p:nvPicPr>
        <p:blipFill>
          <a:blip r:embed="rId3">
            <a:alphaModFix/>
          </a:blip>
          <a:stretch>
            <a:fillRect/>
          </a:stretch>
        </p:blipFill>
        <p:spPr>
          <a:xfrm>
            <a:off x="0" y="0"/>
            <a:ext cx="9144000" cy="5140047"/>
          </a:xfrm>
          <a:prstGeom prst="rect">
            <a:avLst/>
          </a:prstGeom>
          <a:noFill/>
          <a:ln>
            <a:noFill/>
          </a:ln>
        </p:spPr>
      </p:pic>
      <p:sp>
        <p:nvSpPr>
          <p:cNvPr id="444" name="Google Shape;444;p47"/>
          <p:cNvSpPr/>
          <p:nvPr/>
        </p:nvSpPr>
        <p:spPr>
          <a:xfrm>
            <a:off x="310075" y="297900"/>
            <a:ext cx="8511900" cy="45477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accent5"/>
              </a:solidFill>
              <a:latin typeface="Lato"/>
              <a:ea typeface="Lato"/>
              <a:cs typeface="Lato"/>
              <a:sym typeface="Lato"/>
            </a:endParaRPr>
          </a:p>
        </p:txBody>
      </p:sp>
      <p:sp>
        <p:nvSpPr>
          <p:cNvPr id="445" name="Google Shape;445;p4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6" name="Google Shape;446;p47"/>
          <p:cNvSpPr txBox="1"/>
          <p:nvPr>
            <p:ph idx="4294967295" type="subTitle"/>
          </p:nvPr>
        </p:nvSpPr>
        <p:spPr>
          <a:xfrm>
            <a:off x="430000" y="535746"/>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000">
                <a:solidFill>
                  <a:schemeClr val="lt1"/>
                </a:solidFill>
              </a:rPr>
              <a:t>:(</a:t>
            </a:r>
            <a:endParaRPr sz="3000">
              <a:solidFill>
                <a:schemeClr val="lt1"/>
              </a:solidFill>
            </a:endParaRPr>
          </a:p>
        </p:txBody>
      </p:sp>
      <p:pic>
        <p:nvPicPr>
          <p:cNvPr id="447" name="Google Shape;447;p47"/>
          <p:cNvPicPr preferRelativeResize="0"/>
          <p:nvPr/>
        </p:nvPicPr>
        <p:blipFill rotWithShape="1">
          <a:blip r:embed="rId4">
            <a:alphaModFix/>
          </a:blip>
          <a:srcRect b="45583" l="18912" r="8849" t="7282"/>
          <a:stretch/>
        </p:blipFill>
        <p:spPr>
          <a:xfrm>
            <a:off x="203400" y="180950"/>
            <a:ext cx="1501450" cy="1482226"/>
          </a:xfrm>
          <a:prstGeom prst="rect">
            <a:avLst/>
          </a:prstGeom>
          <a:noFill/>
          <a:ln>
            <a:noFill/>
          </a:ln>
        </p:spPr>
      </p:pic>
      <p:pic>
        <p:nvPicPr>
          <p:cNvPr id="448" name="Google Shape;448;p47"/>
          <p:cNvPicPr preferRelativeResize="0"/>
          <p:nvPr/>
        </p:nvPicPr>
        <p:blipFill>
          <a:blip r:embed="rId5">
            <a:alphaModFix/>
          </a:blip>
          <a:stretch>
            <a:fillRect/>
          </a:stretch>
        </p:blipFill>
        <p:spPr>
          <a:xfrm flipH="1">
            <a:off x="203400" y="1805050"/>
            <a:ext cx="1501450" cy="1501450"/>
          </a:xfrm>
          <a:prstGeom prst="rect">
            <a:avLst/>
          </a:prstGeom>
          <a:noFill/>
          <a:ln>
            <a:noFill/>
          </a:ln>
        </p:spPr>
      </p:pic>
      <p:sp>
        <p:nvSpPr>
          <p:cNvPr id="449" name="Google Shape;449;p47"/>
          <p:cNvSpPr txBox="1"/>
          <p:nvPr>
            <p:ph idx="4294967295" type="subTitle"/>
          </p:nvPr>
        </p:nvSpPr>
        <p:spPr>
          <a:xfrm>
            <a:off x="430000" y="2151496"/>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000">
                <a:solidFill>
                  <a:schemeClr val="lt1"/>
                </a:solidFill>
              </a:rPr>
              <a:t>:(</a:t>
            </a:r>
            <a:endParaRPr sz="3000">
              <a:solidFill>
                <a:schemeClr val="lt1"/>
              </a:solidFill>
            </a:endParaRPr>
          </a:p>
        </p:txBody>
      </p:sp>
      <p:pic>
        <p:nvPicPr>
          <p:cNvPr id="450" name="Google Shape;450;p47"/>
          <p:cNvPicPr preferRelativeResize="0"/>
          <p:nvPr/>
        </p:nvPicPr>
        <p:blipFill>
          <a:blip r:embed="rId6">
            <a:alphaModFix/>
          </a:blip>
          <a:stretch>
            <a:fillRect/>
          </a:stretch>
        </p:blipFill>
        <p:spPr>
          <a:xfrm>
            <a:off x="203400" y="3458900"/>
            <a:ext cx="1501450" cy="1501450"/>
          </a:xfrm>
          <a:prstGeom prst="rect">
            <a:avLst/>
          </a:prstGeom>
          <a:noFill/>
          <a:ln>
            <a:noFill/>
          </a:ln>
        </p:spPr>
      </p:pic>
      <p:sp>
        <p:nvSpPr>
          <p:cNvPr id="451" name="Google Shape;451;p47"/>
          <p:cNvSpPr/>
          <p:nvPr/>
        </p:nvSpPr>
        <p:spPr>
          <a:xfrm>
            <a:off x="179450" y="188250"/>
            <a:ext cx="1501500" cy="14823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52" name="Google Shape;452;p47"/>
          <p:cNvSpPr/>
          <p:nvPr/>
        </p:nvSpPr>
        <p:spPr>
          <a:xfrm>
            <a:off x="179450" y="1823575"/>
            <a:ext cx="1501500" cy="14823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53" name="Google Shape;453;p47"/>
          <p:cNvSpPr/>
          <p:nvPr/>
        </p:nvSpPr>
        <p:spPr>
          <a:xfrm>
            <a:off x="179450" y="3441000"/>
            <a:ext cx="1501500" cy="14823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48"/>
          <p:cNvPicPr preferRelativeResize="0"/>
          <p:nvPr/>
        </p:nvPicPr>
        <p:blipFill>
          <a:blip r:embed="rId3">
            <a:alphaModFix/>
          </a:blip>
          <a:stretch>
            <a:fillRect/>
          </a:stretch>
        </p:blipFill>
        <p:spPr>
          <a:xfrm>
            <a:off x="0" y="0"/>
            <a:ext cx="9144000" cy="5140047"/>
          </a:xfrm>
          <a:prstGeom prst="rect">
            <a:avLst/>
          </a:prstGeom>
          <a:noFill/>
          <a:ln>
            <a:noFill/>
          </a:ln>
        </p:spPr>
      </p:pic>
      <p:sp>
        <p:nvSpPr>
          <p:cNvPr id="459" name="Google Shape;459;p48"/>
          <p:cNvSpPr/>
          <p:nvPr/>
        </p:nvSpPr>
        <p:spPr>
          <a:xfrm>
            <a:off x="310075" y="297900"/>
            <a:ext cx="8511900" cy="45477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800">
              <a:solidFill>
                <a:schemeClr val="accent5"/>
              </a:solidFill>
              <a:latin typeface="Lato"/>
              <a:ea typeface="Lato"/>
              <a:cs typeface="Lato"/>
              <a:sym typeface="Lato"/>
            </a:endParaRPr>
          </a:p>
        </p:txBody>
      </p:sp>
      <p:sp>
        <p:nvSpPr>
          <p:cNvPr id="460" name="Google Shape;460;p4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1" name="Google Shape;461;p48"/>
          <p:cNvSpPr txBox="1"/>
          <p:nvPr>
            <p:ph idx="4294967295" type="subTitle"/>
          </p:nvPr>
        </p:nvSpPr>
        <p:spPr>
          <a:xfrm>
            <a:off x="430000" y="535746"/>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000">
                <a:solidFill>
                  <a:schemeClr val="lt1"/>
                </a:solidFill>
              </a:rPr>
              <a:t>:(</a:t>
            </a:r>
            <a:endParaRPr sz="3000">
              <a:solidFill>
                <a:schemeClr val="lt1"/>
              </a:solidFill>
            </a:endParaRPr>
          </a:p>
        </p:txBody>
      </p:sp>
      <p:pic>
        <p:nvPicPr>
          <p:cNvPr id="462" name="Google Shape;462;p48"/>
          <p:cNvPicPr preferRelativeResize="0"/>
          <p:nvPr/>
        </p:nvPicPr>
        <p:blipFill rotWithShape="1">
          <a:blip r:embed="rId4">
            <a:alphaModFix/>
          </a:blip>
          <a:srcRect b="45583" l="18912" r="8849" t="7282"/>
          <a:stretch/>
        </p:blipFill>
        <p:spPr>
          <a:xfrm>
            <a:off x="203400" y="180950"/>
            <a:ext cx="1501450" cy="1482226"/>
          </a:xfrm>
          <a:prstGeom prst="rect">
            <a:avLst/>
          </a:prstGeom>
          <a:noFill/>
          <a:ln>
            <a:noFill/>
          </a:ln>
        </p:spPr>
      </p:pic>
      <p:pic>
        <p:nvPicPr>
          <p:cNvPr id="463" name="Google Shape;463;p48"/>
          <p:cNvPicPr preferRelativeResize="0"/>
          <p:nvPr/>
        </p:nvPicPr>
        <p:blipFill>
          <a:blip r:embed="rId5">
            <a:alphaModFix/>
          </a:blip>
          <a:stretch>
            <a:fillRect/>
          </a:stretch>
        </p:blipFill>
        <p:spPr>
          <a:xfrm flipH="1">
            <a:off x="203400" y="1805050"/>
            <a:ext cx="1501450" cy="1501450"/>
          </a:xfrm>
          <a:prstGeom prst="rect">
            <a:avLst/>
          </a:prstGeom>
          <a:noFill/>
          <a:ln>
            <a:noFill/>
          </a:ln>
        </p:spPr>
      </p:pic>
      <p:sp>
        <p:nvSpPr>
          <p:cNvPr id="464" name="Google Shape;464;p48"/>
          <p:cNvSpPr txBox="1"/>
          <p:nvPr>
            <p:ph idx="4294967295" type="subTitle"/>
          </p:nvPr>
        </p:nvSpPr>
        <p:spPr>
          <a:xfrm>
            <a:off x="430000" y="2151496"/>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000">
                <a:solidFill>
                  <a:schemeClr val="lt1"/>
                </a:solidFill>
              </a:rPr>
              <a:t>:(</a:t>
            </a:r>
            <a:endParaRPr sz="3000">
              <a:solidFill>
                <a:schemeClr val="lt1"/>
              </a:solidFill>
            </a:endParaRPr>
          </a:p>
        </p:txBody>
      </p:sp>
      <p:pic>
        <p:nvPicPr>
          <p:cNvPr id="465" name="Google Shape;465;p48"/>
          <p:cNvPicPr preferRelativeResize="0"/>
          <p:nvPr/>
        </p:nvPicPr>
        <p:blipFill>
          <a:blip r:embed="rId6">
            <a:alphaModFix/>
          </a:blip>
          <a:stretch>
            <a:fillRect/>
          </a:stretch>
        </p:blipFill>
        <p:spPr>
          <a:xfrm>
            <a:off x="203400" y="3458900"/>
            <a:ext cx="1501450" cy="1501450"/>
          </a:xfrm>
          <a:prstGeom prst="rect">
            <a:avLst/>
          </a:prstGeom>
          <a:noFill/>
          <a:ln>
            <a:noFill/>
          </a:ln>
        </p:spPr>
      </p:pic>
      <p:sp>
        <p:nvSpPr>
          <p:cNvPr id="466" name="Google Shape;466;p48"/>
          <p:cNvSpPr txBox="1"/>
          <p:nvPr>
            <p:ph idx="4294967295" type="subTitle"/>
          </p:nvPr>
        </p:nvSpPr>
        <p:spPr>
          <a:xfrm>
            <a:off x="430000" y="3785674"/>
            <a:ext cx="4045200" cy="117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000">
                <a:solidFill>
                  <a:schemeClr val="lt1"/>
                </a:solidFill>
              </a:rPr>
              <a:t>:)</a:t>
            </a:r>
            <a:endParaRPr sz="3000">
              <a:solidFill>
                <a:schemeClr val="lt1"/>
              </a:solidFill>
            </a:endParaRPr>
          </a:p>
        </p:txBody>
      </p:sp>
      <p:sp>
        <p:nvSpPr>
          <p:cNvPr id="467" name="Google Shape;467;p48"/>
          <p:cNvSpPr txBox="1"/>
          <p:nvPr>
            <p:ph idx="4294967295" type="body"/>
          </p:nvPr>
        </p:nvSpPr>
        <p:spPr>
          <a:xfrm>
            <a:off x="4939500" y="3821350"/>
            <a:ext cx="3837000" cy="68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solidFill>
                  <a:srgbClr val="434343"/>
                </a:solidFill>
                <a:latin typeface="Roboto"/>
                <a:ea typeface="Roboto"/>
                <a:cs typeface="Roboto"/>
                <a:sym typeface="Roboto"/>
              </a:rPr>
              <a:t>Is it a coincidence that our instructor is the only happy camper in the bunch? Maybe...</a:t>
            </a:r>
            <a:endParaRPr>
              <a:solidFill>
                <a:srgbClr val="434343"/>
              </a:solidFill>
            </a:endParaRPr>
          </a:p>
        </p:txBody>
      </p:sp>
      <p:sp>
        <p:nvSpPr>
          <p:cNvPr id="468" name="Google Shape;468;p48"/>
          <p:cNvSpPr/>
          <p:nvPr/>
        </p:nvSpPr>
        <p:spPr>
          <a:xfrm>
            <a:off x="179450" y="188250"/>
            <a:ext cx="1501500" cy="14823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69" name="Google Shape;469;p48"/>
          <p:cNvSpPr/>
          <p:nvPr/>
        </p:nvSpPr>
        <p:spPr>
          <a:xfrm>
            <a:off x="179450" y="1823575"/>
            <a:ext cx="1501500" cy="14823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70" name="Google Shape;470;p48"/>
          <p:cNvSpPr/>
          <p:nvPr/>
        </p:nvSpPr>
        <p:spPr>
          <a:xfrm>
            <a:off x="179450" y="3441000"/>
            <a:ext cx="1501500" cy="14823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74" name="Shape 474"/>
        <p:cNvGrpSpPr/>
        <p:nvPr/>
      </p:nvGrpSpPr>
      <p:grpSpPr>
        <a:xfrm>
          <a:off x="0" y="0"/>
          <a:ext cx="0" cy="0"/>
          <a:chOff x="0" y="0"/>
          <a:chExt cx="0" cy="0"/>
        </a:xfrm>
      </p:grpSpPr>
      <p:sp>
        <p:nvSpPr>
          <p:cNvPr id="475" name="Google Shape;475;p49"/>
          <p:cNvSpPr txBox="1"/>
          <p:nvPr>
            <p:ph type="title"/>
          </p:nvPr>
        </p:nvSpPr>
        <p:spPr>
          <a:xfrm>
            <a:off x="283099" y="712150"/>
            <a:ext cx="8367600" cy="383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latin typeface="Pacifico"/>
                <a:ea typeface="Pacifico"/>
                <a:cs typeface="Pacifico"/>
                <a:sym typeface="Pacifico"/>
              </a:rPr>
              <a:t>Fin</a:t>
            </a:r>
            <a:endParaRPr b="0">
              <a:latin typeface="Pacifico"/>
              <a:ea typeface="Pacifico"/>
              <a:cs typeface="Pacifico"/>
              <a:sym typeface="Pacifico"/>
            </a:endParaRPr>
          </a:p>
        </p:txBody>
      </p:sp>
      <p:pic>
        <p:nvPicPr>
          <p:cNvPr id="476" name="Google Shape;476;p49"/>
          <p:cNvPicPr preferRelativeResize="0"/>
          <p:nvPr/>
        </p:nvPicPr>
        <p:blipFill>
          <a:blip r:embed="rId3">
            <a:alphaModFix/>
          </a:blip>
          <a:stretch>
            <a:fillRect/>
          </a:stretch>
        </p:blipFill>
        <p:spPr>
          <a:xfrm>
            <a:off x="1309688" y="123825"/>
            <a:ext cx="6524625" cy="4895850"/>
          </a:xfrm>
          <a:prstGeom prst="rect">
            <a:avLst/>
          </a:prstGeom>
          <a:noFill/>
          <a:ln>
            <a:noFill/>
          </a:ln>
        </p:spPr>
      </p:pic>
      <p:sp>
        <p:nvSpPr>
          <p:cNvPr id="477" name="Google Shape;477;p4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3" name="Google Shape;483;p50"/>
          <p:cNvSpPr txBox="1"/>
          <p:nvPr>
            <p:ph type="title"/>
          </p:nvPr>
        </p:nvSpPr>
        <p:spPr>
          <a:xfrm>
            <a:off x="283100" y="712150"/>
            <a:ext cx="7068300" cy="136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300"/>
              <a:t>Appendix</a:t>
            </a:r>
            <a:endParaRPr b="0" sz="2300"/>
          </a:p>
          <a:p>
            <a:pPr indent="0" lvl="0" marL="0" rtl="0" algn="l">
              <a:spcBef>
                <a:spcPts val="1600"/>
              </a:spcBef>
              <a:spcAft>
                <a:spcPts val="1000"/>
              </a:spcAft>
              <a:buNone/>
            </a:pPr>
            <a:r>
              <a:rPr lang="en"/>
              <a:t>ENCORE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7" name="Shape 487"/>
        <p:cNvGrpSpPr/>
        <p:nvPr/>
      </p:nvGrpSpPr>
      <p:grpSpPr>
        <a:xfrm>
          <a:off x="0" y="0"/>
          <a:ext cx="0" cy="0"/>
          <a:chOff x="0" y="0"/>
          <a:chExt cx="0" cy="0"/>
        </a:xfrm>
      </p:grpSpPr>
      <p:sp>
        <p:nvSpPr>
          <p:cNvPr id="488" name="Google Shape;488;p51"/>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9" name="Google Shape;489;p51"/>
          <p:cNvPicPr preferRelativeResize="0"/>
          <p:nvPr/>
        </p:nvPicPr>
        <p:blipFill rotWithShape="1">
          <a:blip r:embed="rId3">
            <a:alphaModFix/>
          </a:blip>
          <a:srcRect b="9955" l="24074" r="19676" t="39816"/>
          <a:stretch/>
        </p:blipFill>
        <p:spPr>
          <a:xfrm>
            <a:off x="151575" y="615350"/>
            <a:ext cx="8812723" cy="4426550"/>
          </a:xfrm>
          <a:prstGeom prst="rect">
            <a:avLst/>
          </a:prstGeom>
          <a:noFill/>
          <a:ln>
            <a:noFill/>
          </a:ln>
        </p:spPr>
      </p:pic>
      <p:sp>
        <p:nvSpPr>
          <p:cNvPr id="490" name="Google Shape;490;p51"/>
          <p:cNvSpPr txBox="1"/>
          <p:nvPr/>
        </p:nvSpPr>
        <p:spPr>
          <a:xfrm>
            <a:off x="216825" y="4638550"/>
            <a:ext cx="71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Lato"/>
                <a:ea typeface="Lato"/>
                <a:cs typeface="Lato"/>
                <a:sym typeface="Lato"/>
              </a:rPr>
              <a:t>Average IMDb Score</a:t>
            </a:r>
            <a:r>
              <a:rPr b="1" lang="en">
                <a:solidFill>
                  <a:schemeClr val="dk2"/>
                </a:solidFill>
                <a:latin typeface="Lato"/>
                <a:ea typeface="Lato"/>
                <a:cs typeface="Lato"/>
                <a:sym typeface="Lato"/>
              </a:rPr>
              <a:t> Summary Statistics</a:t>
            </a:r>
            <a:endParaRPr b="1">
              <a:solidFill>
                <a:schemeClr val="dk2"/>
              </a:solidFill>
              <a:latin typeface="Lato"/>
              <a:ea typeface="Lato"/>
              <a:cs typeface="Lato"/>
              <a:sym typeface="Lato"/>
            </a:endParaRPr>
          </a:p>
        </p:txBody>
      </p:sp>
      <p:sp>
        <p:nvSpPr>
          <p:cNvPr id="491" name="Google Shape;491;p51"/>
          <p:cNvSpPr/>
          <p:nvPr/>
        </p:nvSpPr>
        <p:spPr>
          <a:xfrm>
            <a:off x="1417800" y="165300"/>
            <a:ext cx="4418700" cy="343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1"/>
          <p:cNvSpPr/>
          <p:nvPr/>
        </p:nvSpPr>
        <p:spPr>
          <a:xfrm>
            <a:off x="267350" y="31350"/>
            <a:ext cx="7422300" cy="611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6"/>
          <p:cNvSpPr txBox="1"/>
          <p:nvPr>
            <p:ph type="title"/>
          </p:nvPr>
        </p:nvSpPr>
        <p:spPr>
          <a:xfrm>
            <a:off x="283100" y="712150"/>
            <a:ext cx="68289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a:t>
            </a:r>
            <a:r>
              <a:rPr lang="en"/>
              <a:t>t fi</a:t>
            </a:r>
            <a:r>
              <a:rPr lang="en"/>
              <a:t>rst we must ask </a:t>
            </a:r>
            <a:endParaRPr/>
          </a:p>
          <a:p>
            <a:pPr indent="0" lvl="0" marL="0" rtl="0" algn="l">
              <a:spcBef>
                <a:spcPts val="0"/>
              </a:spcBef>
              <a:spcAft>
                <a:spcPts val="0"/>
              </a:spcAft>
              <a:buNone/>
            </a:pPr>
            <a:r>
              <a:rPr lang="en">
                <a:solidFill>
                  <a:schemeClr val="accent5"/>
                </a:solidFill>
              </a:rPr>
              <a:t>How do we define Movie Success</a:t>
            </a:r>
            <a:r>
              <a:rPr lang="en">
                <a:solidFill>
                  <a:schemeClr val="accent5"/>
                </a:solidFill>
              </a:rPr>
              <a:t>?</a:t>
            </a:r>
            <a:endParaRPr>
              <a:solidFill>
                <a:schemeClr val="accent5"/>
              </a:solidFill>
            </a:endParaRPr>
          </a:p>
        </p:txBody>
      </p:sp>
      <p:sp>
        <p:nvSpPr>
          <p:cNvPr id="100" name="Google Shape;100;p1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2"/>
          <p:cNvSpPr txBox="1"/>
          <p:nvPr/>
        </p:nvSpPr>
        <p:spPr>
          <a:xfrm>
            <a:off x="0" y="0"/>
            <a:ext cx="2957400" cy="516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chemeClr val="dk2"/>
                </a:solidFill>
              </a:rPr>
              <a:t>LIBRARIES AND TECHNOLOGIES LOADED ON OUR LOCAL MACHINE TO COMPLETE ETL</a:t>
            </a:r>
            <a:endParaRPr sz="800">
              <a:solidFill>
                <a:schemeClr val="dk2"/>
              </a:solidFill>
            </a:endParaRPr>
          </a:p>
          <a:p>
            <a:pPr indent="0" lvl="0" marL="0" rtl="0" algn="l">
              <a:lnSpc>
                <a:spcPct val="115000"/>
              </a:lnSpc>
              <a:spcBef>
                <a:spcPts val="0"/>
              </a:spcBef>
              <a:spcAft>
                <a:spcPts val="0"/>
              </a:spcAft>
              <a:buNone/>
            </a:pPr>
            <a:r>
              <a:rPr lang="en" sz="500">
                <a:solidFill>
                  <a:schemeClr val="dk2"/>
                </a:solidFill>
              </a:rPr>
              <a:t>$ pip freeze</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absl-py @ file:///C:/ci/absl-py_1623867338309/work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alabaster==0.7.12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anaconda-client==1.7.2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anaconda-project @ file:///tmp/build/80754af9/anaconda-project_1610472525955/work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anyio @ file:///C:/ci/anyio_1620153167783/work/dist</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appdirs==1.4.4</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argh==0.26.2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argon2-cffi @ file:///C:/ci/argon2-cffi_1613038019788/work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asn1crypto @ file:///tmp/build/80754af9/asn1crypto_1596577642040/work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astor==0.8.1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astroid @ file:///C:/ci/astroid_1613500971479/work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astropy @ file:///C:/ci/astropy_1617745665646/work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astunparse==1.6.3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async-generator==1.10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atomicwrites==1.4.0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attrs @ file:///tmp/build/80754af9/attrs_1604765588209/work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autopep8 @ file:///tmp/build/80754af9/autopep8_1615918855173/work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Babel @ file:///tmp/build/80754af9/babel_1607110387436/work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backcall==0.2.0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backports.shutil-get-terminal-size @ file:///tmp/build/80754af9/backports.shutil_get_terminal_size_1608222128777/work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bcrypt @ file:///C:/ci/bcrypt_1597918112552/work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beautifulsoup4 @ file:///home/linux1/recipes/ci/beautifulsoup4_1610988766420/work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bitarray @ file:///C:/ci/bitarray_1618435050316/work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bkcharts==0.2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black==19.10b0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bleach @ file:///tmp/build/80754af9/bleach_1612211392645/work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blinker==1.4</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bokeh @ file:///C:/ci/bokeh_1620784051578/work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boto==2.49.0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Bottleneck==1.3.2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brotlipy==0.7.0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cachetools @ file:///tmp/build/80754af9/cachetools_1619597386817/work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certifi==2020.12.5</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cffi @ file:///C:/ci/cffi_1613247308275/work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chardet @ file:///C:/ci/chardet_1607706910910/work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click @ file:///home/linux1/recipes/ci/click_1610990599742/work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cloudpickle @ file:///tmp/build/80754af9/cloudpickle_1598884132938/work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clyent==1.2.2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colorama==0.4.4</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comtypes==1.1.9</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contextlib2==0.6.0.post1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coverage @ file:///C:/ci/coverage_1614614910274/work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cryptography @ file:///C:/ci/cryptography_1616769432139/work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cycler==0.10.0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Cython @ file:///C:/ci/cython_1618435342622/work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cytoolz==0.11.0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dask @ file:///tmp/build/80754af9/dask-core_1617390489108/work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decorator==5.0.7</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defusedxml @ file:///tmp/build/80754af9/defusedxml_1615228127516/work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diff-match-patch @ file:///tmp/build/80754af9/diff-match-patch_1594828741838/work</a:t>
            </a:r>
            <a:endParaRPr sz="500">
              <a:solidFill>
                <a:schemeClr val="dk2"/>
              </a:solidFill>
            </a:endParaRPr>
          </a:p>
          <a:p>
            <a:pPr indent="0" lvl="0" marL="0" rtl="0" algn="l">
              <a:spcBef>
                <a:spcPts val="0"/>
              </a:spcBef>
              <a:spcAft>
                <a:spcPts val="0"/>
              </a:spcAft>
              <a:buNone/>
            </a:pPr>
            <a:r>
              <a:t/>
            </a:r>
            <a:endParaRPr sz="600"/>
          </a:p>
        </p:txBody>
      </p:sp>
      <p:sp>
        <p:nvSpPr>
          <p:cNvPr id="499" name="Google Shape;499;p52"/>
          <p:cNvSpPr txBox="1"/>
          <p:nvPr/>
        </p:nvSpPr>
        <p:spPr>
          <a:xfrm>
            <a:off x="2883975" y="262175"/>
            <a:ext cx="3000000" cy="487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500">
                <a:solidFill>
                  <a:schemeClr val="dk2"/>
                </a:solidFill>
              </a:rPr>
              <a:t>distributed @ file:///C:/ci/distributed_1617384292700/work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docutils @ file:///C:/ci/docutils_1617481620173/work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entrypoints==0.3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et-xmlfile==1.0.1</a:t>
            </a:r>
            <a:endParaRPr sz="600">
              <a:solidFill>
                <a:schemeClr val="dk2"/>
              </a:solidFill>
            </a:endParaRPr>
          </a:p>
          <a:p>
            <a:pPr indent="0" lvl="0" marL="0" rtl="0" algn="l">
              <a:lnSpc>
                <a:spcPct val="115000"/>
              </a:lnSpc>
              <a:spcBef>
                <a:spcPts val="0"/>
              </a:spcBef>
              <a:spcAft>
                <a:spcPts val="0"/>
              </a:spcAft>
              <a:buNone/>
            </a:pPr>
            <a:r>
              <a:rPr lang="en" sz="500">
                <a:solidFill>
                  <a:schemeClr val="dk2"/>
                </a:solidFill>
              </a:rPr>
              <a:t>fastcache==1.1.0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filelock @ file:///home/linux1/recipes/ci/filelock_1610993975404/work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flake8 @ file:///tmp/build/80754af9/flake8_1615834841867/work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Flask @ file:///home/ktietz/src/ci/flask_1611932660458/work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fsspec @ file:///tmp/build/80754af9/fsspec_1617959894824/work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future==0.18.2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gast==0.3.3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gevent @ file:///C:/ci/gevent_1616773028237/work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glob2 @ file:///home/linux1/recipes/ci/glob2_1610991677669/work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google-auth @ file:///tmp/build/80754af9/google-auth_1600960338579/work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google-auth-oauthlib @ file:///tmp/build/80754af9/google-auth-oauthlib_1617120569401/work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google-pasta==0.2.0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greenlet @ file:///C:/ci/greenlet_1611958376725/work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grpcio @ file:///C:/ci/grpcio_1614884419385/work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h5py==2.10.0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HeapDict==1.0.1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html5lib @ file:///tmp/build/80754af9/html5lib_1593446221756/work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idna @ file:///home/linux1/recipes/ci/idna_1610986105248/work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imagecodecs @ file:///C:/ci/imagecodecs_1617996781001/work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imageio @ file:///tmp/build/80754af9/imageio_1617700267927/work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imagesize @ file:///Users/ktietz/demo/mc3/conda-bld/imagesize_1628863108022/work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imbalanced-learn @ file:///home/conda/feedstock_root/build_artifacts/imbalanced-learn_1613662486985/work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importlib-metadata @ file:///C:/ci/importlib-metadata_1617877486026/work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iniconfig @ file:///home/linux1/recipes/ci/iniconfig_1610983019677/work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intervaltree @ file:///tmp/build/80754af9/intervaltree_1598376443606/work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ipykernel==5.5.3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ipython==7.23.0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ipython-genutils==0.2.0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ipywidgets @ file:///tmp/build/80754af9/ipywidgets_1610481889018/work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isort @ file:///tmp/build/80754af9/isort_1616355431277/work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itsdangerous==1.1.0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jdcal==1.4.1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jedi==0.18.0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Jinja2 @ file:///tmp/build/80754af9/jinja2_1612213139570/work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joblib @ file:///tmp/build/80754af9/joblib_1613502643832/work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json5==0.9.5</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jsonschema @ file:///tmp/build/80754af9/jsonschema_1602607155483/work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jupyter==1.0.0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jupyter-client==6.1.12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jupyter-console @ file:///tmp/build/80754af9/jupyter_console_1616615302928/work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jupyter-contrib-core==0.3.3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jupyter-core==4.7.1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jupyter-nbextensions-configurator @ file:///D:/bld/jupyter_nbextensions_configurator_1611341300533/work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jupyter-packaging @ file:///tmp/build/80754af9/jupyter-packaging_1613502826984/work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jupyter-server @ file:///C:/ci/jupyter_server_1616084265530/work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jupyterlab @ file:///tmp/build/80754af9/jupyterlab_1619133235951/work</a:t>
            </a:r>
            <a:endParaRPr sz="500">
              <a:solidFill>
                <a:schemeClr val="dk2"/>
              </a:solidFill>
            </a:endParaRPr>
          </a:p>
          <a:p>
            <a:pPr indent="0" lvl="0" marL="0" rtl="0" algn="l">
              <a:spcBef>
                <a:spcPts val="0"/>
              </a:spcBef>
              <a:spcAft>
                <a:spcPts val="0"/>
              </a:spcAft>
              <a:buNone/>
            </a:pPr>
            <a:r>
              <a:t/>
            </a:r>
            <a:endParaRPr sz="600">
              <a:solidFill>
                <a:schemeClr val="dk2"/>
              </a:solidFill>
            </a:endParaRPr>
          </a:p>
        </p:txBody>
      </p:sp>
      <p:sp>
        <p:nvSpPr>
          <p:cNvPr id="500" name="Google Shape;500;p52"/>
          <p:cNvSpPr txBox="1"/>
          <p:nvPr/>
        </p:nvSpPr>
        <p:spPr>
          <a:xfrm>
            <a:off x="5887525" y="262175"/>
            <a:ext cx="3000000" cy="1768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500">
                <a:solidFill>
                  <a:schemeClr val="dk2"/>
                </a:solidFill>
              </a:rPr>
              <a:t>jupyterlab-pygments @ file:///tmp/build/80754af9/jupyterlab_pygments_1601490720602/work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jupyterlab-server @ file:///tmp/build/80754af9/jupyterlab_server_1617134334258/work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jupyterlab-widgets @ file:///tmp/build/80754af9/jupyterlab_widgets_1609884341231/work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Keras @ file:///tmp/build/80754af9/keras_split_1593112142734/work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Keras-Applications @ file:///tmp/build/80754af9/keras-applications_1594366238411/work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Keras-Preprocessing @ file:///tmp/build/80754af9/keras-preprocessing_1612283640596/work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keyring @ file:///C:/ci/keyring_1614630298708/work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kiwisolver @ file:///C:/ci/kiwisolver_1612282618948/work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lazy-object-proxy @ file:///C:/ci/lazy-object-proxy_1616529290879/work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libarchive-c @ file:///tmp/build/80754af9/python-libarchive-c_1617780486945/work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llvmlite==0.36.0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locket==0.2.1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lxml @ file:///C:/ci/lxml_1616443391272/work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Markdown @ file:///C:/ci/markdown_1614364005059/work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MarkupSafe @ file:///C:/ci/markupsafe_1594405949945/work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matplotlib @ file:///C:/ci/matplotlib-suite_1613408055530/work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matplotlib-inline==0.1.2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mccabe==0.6.1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menuinst==1.4.16</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mistune @ file:///C:/ci/mistune_1594373272338/work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mkl-fft==1.3.0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mkl-random @ file:///C:/ci/mkl_random_1618854593605/work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mkl-service==2.3.0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mock @ file:///tmp/build/80754af9/mock_1607622725907/work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more-itertools @ file:///tmp/build/80754af9/more-itertools_1613676688952/work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mpmath==1.2.1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msgpack @ file:///C:/ci/msgpack-python_1612287191162/work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multipledispatch==0.6.0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mypy-extensions==0.4.3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nbclassic @ file:///tmp/build/80754af9/nbclassic_1616085367084/work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nbclient @ file:///tmp/build/80754af9/nbclient_1614364831625/work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nbconvert @ file:///C:/ci/nbconvert_1601914921407/work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nbformat @ file:///tmp/build/80754af9/nbformat_1617383369282/work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nest-asyncio @ file:///tmp/build/80754af9/nest-asyncio_1613680548246/work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networkx @ file:///tmp/build/80754af9/networkx_1598376031484/work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nltk @ file:///tmp/build/80754af9/nltk_1618327084230/work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nose @ file:///tmp/build/80754af9/nose_1606773131901/work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notebook @ file:///C:/ci/notebook_1616443616158/work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numba @ file:///C:/ci/numba_1616774290339/work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numexpr @ file:///C:/ci/numexpr_1618856761305/work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numpy @ file:///C:/ci/numpy_and_numpy_base_1618497408168/work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numpydoc @ file:///tmp/build/80754af9/numpydoc_1605117425582/work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oauthlib @ file:///tmp/build/80754af9/oauthlib_1623060228408/work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olefile==0.46</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openpyxl @ file:///tmp/build/80754af9/openpyxl_1615411699337/work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opt-einsum @ file:///tmp/build/80754af9/opt_einsum_1621500238896/work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packaging @ file:///tmp/build/80754af9/packaging_1611952188834/work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pandas @ file:///C:/ci/pandas_1618365631664/work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pandocfilters @ file:///C:/ci/pandocfilters_1605102427207/work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paramiko @ file:///tmp/build/80754af9/paramiko_1598886428689/work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parso==0.8.2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partd @ file:///tmp/build/80754af9/partd_1618000087440/work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path @ file:///C:/ci/path_1614022434895/work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pathlib2 @ file:///C:/ci/pathlib2_1607025068091/work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pathspec==0.7.0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patsy==0.5.1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pep8==1.7.1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pexpect @ file:///tmp/build/80754af9/pexpect_1605563209008/work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pickleshare==0.7.5</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Pillow @ file:///C:/ci/pillow_1617386319301/work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pkginfo==1.7.0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pluggy @ file:///C:/ci/pluggy_1615976530170/work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ply==3.11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prometheus-client @ file:///tmp/build/80754af9/prometheus_client_1618088486455/work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prompt-toolkit==3.0.18</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protobuf==3.17.2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psutil @ file:///C:/ci/psutil_1612298033174/work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psycopg2 @ file:///C:/ci/psycopg2_1612298715048/work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ptyprocess @ file:///tmp/build/80754af9/ptyprocess_1609355006118/work/dist/ptyprocess-0.7.0-py2.py3-none-any.whl</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 @ file:///tmp/build/80754af9/py_1607971587848/work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pyasn1==0.4.8</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pyasn1-modules==0.2.8</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pycodestyle @ file:///home/ktietz/src/ci_mi/pycodestyle_1612807597675/work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pycosat==0.6.3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pycparser @ file:///tmp/build/80754af9/pycparser_1594388511720/work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pycrypto==2.6.1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pycurl==7.43.0.6</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pydocstyle @ file:///tmp/build/80754af9/pydocstyle_1616182067796/work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pyerfa @ file:///C:/ci/pyerfa_1619391058121/work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pyflakes @ file:///home/ktietz/src/ci_ipy2/pyflakes_1612551159640/work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Pygments==2.8.1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PyJWT @ file:///C:/ci/pyjwt_1619651810943/work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pylint @ file:///C:/ci/pylint_1617135975189/work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pyls-black @ file:///tmp/build/80754af9/pyls-black_1607553132291/work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pyls-spyder @ file:///tmp/build/80754af9/pyls-spyder_1613849700860/work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PyNaCl @ file:///C:/ci/pynacl_1595009241355/work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pyodbc===4.0.0-unsupported</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pyOpenSSL @ file:///tmp/build/80754af9/pyopenssl_1608057966937/work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pyparsing @ file:///home/linux1/recipes/ci/pyparsing_1610983426697/work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pyreadline==2.1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pyrsistent @ file:///C:/ci/pyrsistent_1600123688363/work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PySocks @ file:///C:/ci/pysocks_1594394709107/work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pytest==6.2.3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python-dateutil==2.8.1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python-jsonrpc-server @ file:///tmp/build/80754af9/python-jsonrpc-server_1600278539111/work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python-language-server @ file:///tmp/build/80754af9/python-language-server_1607972495879/work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pytz @ file:///tmp/build/80754af9/pytz_1612215392582/work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PyWavelets @ file:///C:/ci/pywavelets_1601658407053/work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pywin32==300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pywin32-ctypes @ file:///C:/ci/pywin32-ctypes_1594392691209/work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pywinpty==0.5.7</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PyYAML==5.4.1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pyzmq==22.0.3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QDarkStyle==2.8.1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QtAwesome @ file:///tmp/build/80754af9/qtawesome_1615991616277/work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qtconsole @ file:///tmp/build/80754af9/qtconsole_1616775094278/work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QtPy==1.9.0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regex @ file:///C:/ci/regex_1617569892025/work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requests @ file:///tmp/build/80754af9/requests_1608241421344/work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requests-oauthlib==1.3.0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rope @ file:///tmp/build/80754af9/rope_1602264064449/work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rsa @ file:///tmp/build/80754af9/rsa_1614366226499/work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Rtree @ file:///C:/ci/rtree_1618421019532/work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ruamel-yaml-conda @ file:///C:/ci/ruamel_yaml_1616016865685/work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scikit-image==0.18.1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scikit-learn @ file:///C:/ci/scikit-learn_1614446716349/work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scipy @ file:///C:/ci/scipy_1618856134946/work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seaborn @ file:///tmp/build/80754af9/seaborn_1608578541026/work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Send2Trash @ file:///tmp/build/80754af9/send2trash_1607525499227/work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simplegeneric==0.8.1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singledispatch @ file:///tmp/build/80754af9/singledispatch_1614366001199/work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six==1.15.0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sniffio @ file:///C:/ci/sniffio_1614030522573/work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snowballstemmer @ file:///tmp/build/80754af9/snowballstemmer_1611258885636/work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sortedcollections @ file:///tmp/build/80754af9/sortedcollections_1611172717284/work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sortedcontainers @ file:///tmp/build/80754af9/sortedcontainers_1606865132123/work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soupsieve @ file:///tmp/build/80754af9/soupsieve_1616183228191/work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 @ file:///tmp/build/80754af9/sphinx_1620777493457/work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sphinxcontrib-applehelp @ file:///home/ktietz/src/ci/sphinxcontrib-applehelp_1611920841464/work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sphinxcontrib-devhelp @ file:///home/ktietz/src/ci/sphinxcontrib-devhelp_1611920923094/work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sphinxcontrib-htmlhelp @ file:///home/ktietz/src/ci/sphinxcontrib-htmlhelp_1611920974801/work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sphinxcontrib-jsmath @ file:///home/ktietz/src/ci/sphinxcontrib-jsmath_1611920942228/work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sphinxcontrib-qthelp @ file:///home/ktietz/src/ci/sphinxcontrib-qthelp_1611921055322/work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sphinxcontrib-serializinghtml @ file:///home/ktietz/src/ci/sphinxcontrib-serializinghtml_1611920755253/work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sphinxcontrib-websupport @ file:///tmp/build/80754af9/sphinxcontrib-websupport_1597081412696/work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spyder @ file:///C:/ci/spyder_1616776686228/work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spyder-kernels @ file:///C:/ci/spyder-kernels_1614030834721/work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SQLAlchemy @ file:///C:/ci/sqlalchemy_1618090063585/work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statsmodels==0.12.2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sympy @ file:///C:/ci/sympy_1618255481827/work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tables==3.6.1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tblib @ file:///tmp/build/80754af9/tblib_1597928476713/work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tensorboard @ file:///home/builder/ktietz/aggregate/tensorflow_recipes/ci_te/tensorboard_1614593728657/work/tmp_pip_dir</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tensorboard-plugin-wit==1.6.0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tensorflow==2.3.0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tensorflow-estimator @ file:///home/builder/ktietz/aggregate/tensorflow_recipes/ci_baze37/tensorflow-estimator_1622026529081/work/tensorflow_estimator-2.5.0-py2.py3-none-any.whl</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termcolor==1.1.0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terminado==0.9.4</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testpath @ file:///home/ktietz/src/ci/testpath_1611930608132/work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textdistance @ file:///tmp/build/80754af9/textdistance_1612461398012/work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threadpoolctl @ file:///tmp/tmp9twdgx9k/threadpoolctl-2.1.0-py3-none-any.whl</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three-merge @ file:///tmp/build/80754af9/three-merge_1607553261110/work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tifffile @ file:///tmp/build/80754af9/tifffile_1619636090847/work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toml @ file:///tmp/build/80754af9/toml_1616166611790/work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toolz @ file:///home/linux1/recipes/ci/toolz_1610987900194/work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tornado==6.1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tqdm @ file:///tmp/build/80754af9/tqdm_1615925068909/work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traitlets==5.0.5</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typed-ast @ file:///C:/ci/typed-ast_1610484654578/work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typing-extensions @ file:///home/ktietz/src/ci_mi/typing_extensions_1612808209620/work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ujson @ file:///C:/ci/ujson_1611244941645/work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unicodecsv==0.14.1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urllib3 @ file:///tmp/build/80754af9/urllib3_1615837158687/work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watchdog @ file:///C:/ci/watchdog_1612471244702/work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wcwidth==0.2.5</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webencodings==0.5.1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Werkzeug @ file:///home/ktietz/src/ci/werkzeug_1611932622770/work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widgetsnbextension==3.5.1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win-inet-pton @ file:///C:/ci/win_inet_pton_1605306165655/work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win-unicode-console==0.5</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wincertstore==0.2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wrapt==1.12.1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xlrd @ file:///tmp/build/80754af9/xlrd_1608072521494/work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XlsxWriter @ file:///tmp/build/80754af9/xlsxwriter_1617224712951/work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xlwings==0.23.0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xlwt==1.3.0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yapf @ file:///tmp/build/80754af9/yapf_1615749224965/work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zict==2.0.0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zipp @ file:///tmp/build/80754af9/zipp_1615904174917/work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zope.event==4.5.0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zope.interface @ file:///C:/ci/zope.interface_1616357230604/work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(py37nbext)</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latin typeface="Times New Roman"/>
                <a:ea typeface="Times New Roman"/>
                <a:cs typeface="Times New Roman"/>
                <a:sym typeface="Times New Roman"/>
              </a:rPr>
              <a:t> </a:t>
            </a:r>
            <a:endParaRPr sz="500">
              <a:solidFill>
                <a:schemeClr val="dk2"/>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500">
                <a:solidFill>
                  <a:schemeClr val="dk2"/>
                </a:solidFill>
              </a:rPr>
              <a:t> </a:t>
            </a:r>
            <a:endParaRPr sz="500">
              <a:solidFill>
                <a:schemeClr val="dk2"/>
              </a:solidFill>
            </a:endParaRPr>
          </a:p>
          <a:p>
            <a:pPr indent="0" lvl="0" marL="0" rtl="0" algn="l">
              <a:spcBef>
                <a:spcPts val="0"/>
              </a:spcBef>
              <a:spcAft>
                <a:spcPts val="0"/>
              </a:spcAft>
              <a:buNone/>
            </a:pPr>
            <a:r>
              <a:t/>
            </a:r>
            <a:endParaRPr sz="600">
              <a:solidFill>
                <a:schemeClr val="dk2"/>
              </a:solidFill>
            </a:endParaRPr>
          </a:p>
        </p:txBody>
      </p:sp>
      <p:sp>
        <p:nvSpPr>
          <p:cNvPr id="501" name="Google Shape;501;p5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3"/>
          <p:cNvSpPr txBox="1"/>
          <p:nvPr/>
        </p:nvSpPr>
        <p:spPr>
          <a:xfrm>
            <a:off x="0" y="0"/>
            <a:ext cx="2957400" cy="525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chemeClr val="dk2"/>
                </a:solidFill>
              </a:rPr>
              <a:t>LIBRARIES AND TECHNOLOGIES LOADED ON OUR LOCAL MACHINE TO COMPLETE ETL (cont.)</a:t>
            </a:r>
            <a:endParaRPr sz="800">
              <a:solidFill>
                <a:schemeClr val="dk2"/>
              </a:solidFill>
            </a:endParaRPr>
          </a:p>
          <a:p>
            <a:pPr indent="0" lvl="0" marL="0" rtl="0" algn="l">
              <a:lnSpc>
                <a:spcPct val="115000"/>
              </a:lnSpc>
              <a:spcBef>
                <a:spcPts val="0"/>
              </a:spcBef>
              <a:spcAft>
                <a:spcPts val="0"/>
              </a:spcAft>
              <a:buNone/>
            </a:pPr>
            <a:r>
              <a:rPr lang="en" sz="500">
                <a:solidFill>
                  <a:schemeClr val="dk2"/>
                </a:solidFill>
              </a:rPr>
              <a:t>athlib2 @ file:///C:/ci/pathlib2_1607025068091/work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pathspec==0.7.0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patsy==0.5.1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pep8==1.7.1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pexpect @ file:///tmp/build/80754af9/pexpect_1605563209008/work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pickleshare==0.7.5</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Pillow @ file:///C:/ci/pillow_1617386319301/work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pkginfo==1.7.0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pluggy @ file:///C:/ci/pluggy_1615976530170/work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ply==3.11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prometheus-client @ file:///tmp/build/80754af9/prometheus_client_1618088486455/work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prompt-toolkit==3.0.18</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protobuf==3.17.2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psutil @ file:///C:/ci/psutil_1612298033174/work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psycopg2 @ file:///C:/ci/psycopg2_1612298715048/work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ptyprocess @ file:///tmp/build/80754af9/ptyprocess_1609355006118/work/dist/ptyprocess-0.7.0-py2.py3-none-any.whl</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 @ file:///tmp/build/80754af9/py_1607971587848/work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pyasn1==0.4.8</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pyasn1-modules==0.2.8</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pycodestyle @ file:///home/ktietz/src/ci_mi/pycodestyle_1612807597675/work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pycosat==0.6.3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pycparser @ file:///tmp/build/80754af9/pycparser_1594388511720/work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pycrypto==2.6.1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pycurl==7.43.0.6</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pydocstyle @ file:///tmp/build/80754af9/pydocstyle_1616182067796/work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pyerfa @ file:///C:/ci/pyerfa_1619391058121/work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pyflakes @ file:///home/ktietz/src/ci_ipy2/pyflakes_1612551159640/work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Pygments==2.8.1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PyJWT @ file:///C:/ci/pyjwt_1619651810943/work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pylint @ file:///C:/ci/pylint_1617135975189/work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pyls-black @ file:///tmp/build/80754af9/pyls-black_1607553132291/work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pyls-spyder @ file:///tmp/build/80754af9/pyls-spyder_1613849700860/work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PyNaCl @ file:///C:/ci/pynacl_1595009241355/work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pyodbc===4.0.0-unsupported</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pyOpenSSL @ file:///tmp/build/80754af9/pyopenssl_1608057966937/work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pyparsing @ file:///home/linux1/recipes/ci/pyparsing_1610983426697/work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pyreadline==2.1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pyrsistent @ file:///C:/ci/pyrsistent_1600123688363/work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PySocks @ file:///C:/ci/pysocks_1594394709107/work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pytest==6.2.3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python-dateutil==2.8.1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python-jsonrpc-server @ file:///tmp/build/80754af9/python-jsonrpc-server_1600278539111/work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python-language-server @ file:///tmp/build/80754af9/python-language-server_1607972495879/work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pytz @ file:///tmp/build/80754af9/pytz_1612215392582/work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PyWavelets @ file:///C:/ci/pywavelets_1601658407053/work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pywin32==300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pywin32-ctypes @ file:///C:/ci/pywin32-ctypes_1594392691209/work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pywinpty==0.5.7</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PyYAML==5.4.1</a:t>
            </a:r>
            <a:endParaRPr sz="500">
              <a:solidFill>
                <a:schemeClr val="dk2"/>
              </a:solidFill>
            </a:endParaRPr>
          </a:p>
          <a:p>
            <a:pPr indent="0" lvl="0" marL="0" rtl="0" algn="l">
              <a:spcBef>
                <a:spcPts val="0"/>
              </a:spcBef>
              <a:spcAft>
                <a:spcPts val="0"/>
              </a:spcAft>
              <a:buNone/>
            </a:pPr>
            <a:r>
              <a:t/>
            </a:r>
            <a:endParaRPr sz="600"/>
          </a:p>
        </p:txBody>
      </p:sp>
      <p:sp>
        <p:nvSpPr>
          <p:cNvPr id="507" name="Google Shape;507;p53"/>
          <p:cNvSpPr txBox="1"/>
          <p:nvPr/>
        </p:nvSpPr>
        <p:spPr>
          <a:xfrm>
            <a:off x="2883975" y="262175"/>
            <a:ext cx="3000000" cy="495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500">
                <a:solidFill>
                  <a:schemeClr val="dk2"/>
                </a:solidFill>
              </a:rPr>
              <a:t>pyzmq==22.0.3</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QDarkStyle==2.8.1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QtAwesome @ file:///tmp/build/80754af9/qtawesome_1615991616277/work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qtconsole @ file:///tmp/build/80754af9/qtconsole_1616775094278/work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QtPy==1.9.0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regex @ file:///C:/ci/regex_1617569892025/work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requests @ file:///tmp/build/80754af9/requests_1608241421344/work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requests-oauthlib==1.3.0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rope @ file:///tmp/build/80754af9/rope_1602264064449/work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rsa @ file:///tmp/build/80754af9/rsa_1614366226499/work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Rtree @ file:///C:/ci/rtree_1618421019532/work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ruamel-yaml-conda @ file:///C:/ci/ruamel_yaml_1616016865685/work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scikit-image==0.18.1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scikit-learn @ file:///C:/ci/scikit-learn_1614446716349/work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scipy @ file:///C:/ci/scipy_1618856134946/work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seaborn @ file:///tmp/build/80754af9/seaborn_1608578541026/work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Send2Trash @ file:///tmp/build/80754af9/send2trash_1607525499227/work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simplegeneric==0.8.1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singledispatch @ file:///tmp/build/80754af9/singledispatch_1614366001199/work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six==1.15.0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sniffio @ file:///C:/ci/sniffio_1614030522573/work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snowballstemmer @ file:///tmp/build/80754af9/snowballstemmer_1611258885636/work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sortedcollections @ file:///tmp/build/80754af9/sortedcollections_1611172717284/work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sortedcontainers @ file:///tmp/build/80754af9/sortedcontainers_1606865132123/work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soupsieve @ file:///tmp/build/80754af9/soupsieve_1616183228191/work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 @ file:///tmp/build/80754af9/sphinx_1620777493457/work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sphinxcontrib-applehelp @ file:///home/ktietz/src/ci/sphinxcontrib-applehelp_1611920841464/work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sphinxcontrib-devhelp @ file:///home/ktietz/src/ci/sphinxcontrib-devhelp_1611920923094/work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sphinxcontrib-htmlhelp @ file:///home/ktietz/src/ci/sphinxcontrib-htmlhelp_1611920974801/work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sphinxcontrib-jsmath @ file:///home/ktietz/src/ci/sphinxcontrib-jsmath_1611920942228/work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sphinxcontrib-qthelp @ file:///home/ktietz/src/ci/sphinxcontrib-qthelp_1611921055322/work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sphinxcontrib-serializinghtml @ file:///home/ktietz/src/ci/sphinxcontrib-serializinghtml_1611920755253/work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sphinxcontrib-websupport @ file:///tmp/build/80754af9/sphinxcontrib-websupport_1597081412696/work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spyder @ file:///C:/ci/spyder_1616776686228/work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spyder-kernels @ file:///C:/ci/spyder-kernels_1614030834721/work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SQLAlchemy @ file:///C:/ci/sqlalchemy_1618090063585/work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statsmodels==0.12.2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sympy @ file:///C:/ci/sympy_1618255481827/work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tables==3.6.1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tblib @ file:///tmp/build/80754af9/tblib_1597928476713/work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tensorboard @ file:///home/builder/ktietz/aggregate/tensorflow_recipes/ci_te/tensorboard_1614593728657/work/tmp_pip_dir</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tensorboard-plugin-wit==1.6.0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tensorflow==2.3.0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tensorflow-estimator @ file:///home/builder/ktietz/aggregate/tensorflow_recipes/ci_baze37/tensorflow-estimator_1622026529081/work/tensorflow_estimator-2.5.0-py2.py3-none-any.whl</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termcolor==1.1.0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terminado==0.9.4</a:t>
            </a:r>
            <a:endParaRPr sz="500">
              <a:solidFill>
                <a:schemeClr val="dk2"/>
              </a:solidFill>
            </a:endParaRPr>
          </a:p>
          <a:p>
            <a:pPr indent="0" lvl="0" marL="0" rtl="0" algn="l">
              <a:spcBef>
                <a:spcPts val="0"/>
              </a:spcBef>
              <a:spcAft>
                <a:spcPts val="0"/>
              </a:spcAft>
              <a:buNone/>
            </a:pPr>
            <a:r>
              <a:t/>
            </a:r>
            <a:endParaRPr sz="500">
              <a:solidFill>
                <a:schemeClr val="dk2"/>
              </a:solidFill>
            </a:endParaRPr>
          </a:p>
        </p:txBody>
      </p:sp>
      <p:sp>
        <p:nvSpPr>
          <p:cNvPr id="508" name="Google Shape;508;p53"/>
          <p:cNvSpPr txBox="1"/>
          <p:nvPr/>
        </p:nvSpPr>
        <p:spPr>
          <a:xfrm>
            <a:off x="5887525" y="262175"/>
            <a:ext cx="3000000" cy="395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500">
                <a:solidFill>
                  <a:schemeClr val="dk2"/>
                </a:solidFill>
              </a:rPr>
              <a:t>testpath @ file:///home/ktietz/src/ci/testpath_1611930608132/work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textdistance @ file:///tmp/build/80754af9/textdistance_1612461398012/work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threadpoolctl @ file:///tmp/tmp9twdgx9k/threadpoolctl-2.1.0-py3-none-any.whl</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three-merge @ file:///tmp/build/80754af9/three-merge_1607553261110/work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tifffile @ file:///tmp/build/80754af9/tifffile_1619636090847/work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toml @ file:///tmp/build/80754af9/toml_1616166611790/work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toolz @ file:///home/linux1/recipes/ci/toolz_1610987900194/work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tornado==6.1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tqdm @ file:///tmp/build/80754af9/tqdm_1615925068909/work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traitlets==5.0.5</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typed-ast @ file:///C:/ci/typed-ast_1610484654578/work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typing-extensions @ file:///home/ktietz/src/ci_mi/typing_extensions_1612808209620/work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ujson @ file:///C:/ci/ujson_1611244941645/work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unicodecsv==0.14.1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urllib3 @ file:///tmp/build/80754af9/urllib3_1615837158687/work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watchdog @ file:///C:/ci/watchdog_1612471244702/work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wcwidth==0.2.5</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webencodings==0.5.1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Werkzeug @ file:///home/ktietz/src/ci/werkzeug_1611932622770/work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widgetsnbextension==3.5.1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win-inet-pton @ file:///C:/ci/win_inet_pton_1605306165655/work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win-unicode-console==0.5</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wincertstore==0.2</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wrapt==1.12.1</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xlrd @ file:///tmp/build/80754af9/xlrd_1608072521494/work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XlsxWriter @ file:///tmp/build/80754af9/xlsxwriter_1617224712951/work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xlwings==0.23.0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xlwt==1.3.0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yapf @ file:///tmp/build/80754af9/yapf_1615749224965/work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zict==2.0.0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zipp @ file:///tmp/build/80754af9/zipp_1615904174917/work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zope.event==4.5.0</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zope.interface @ file:///C:/ci/zope.interface_1616357230604/work</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rPr>
              <a:t>(py37nbext)</a:t>
            </a:r>
            <a:endParaRPr sz="500">
              <a:solidFill>
                <a:schemeClr val="dk2"/>
              </a:solidFill>
            </a:endParaRPr>
          </a:p>
          <a:p>
            <a:pPr indent="0" lvl="0" marL="0" rtl="0" algn="l">
              <a:lnSpc>
                <a:spcPct val="115000"/>
              </a:lnSpc>
              <a:spcBef>
                <a:spcPts val="0"/>
              </a:spcBef>
              <a:spcAft>
                <a:spcPts val="0"/>
              </a:spcAft>
              <a:buNone/>
            </a:pPr>
            <a:r>
              <a:rPr lang="en" sz="500">
                <a:solidFill>
                  <a:schemeClr val="dk2"/>
                </a:solidFill>
                <a:latin typeface="Times New Roman"/>
                <a:ea typeface="Times New Roman"/>
                <a:cs typeface="Times New Roman"/>
                <a:sym typeface="Times New Roman"/>
              </a:rPr>
              <a:t> </a:t>
            </a:r>
            <a:endParaRPr sz="500">
              <a:solidFill>
                <a:schemeClr val="dk2"/>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500">
                <a:solidFill>
                  <a:schemeClr val="dk2"/>
                </a:solidFill>
              </a:rPr>
              <a:t> </a:t>
            </a:r>
            <a:endParaRPr sz="500">
              <a:solidFill>
                <a:schemeClr val="dk2"/>
              </a:solidFill>
            </a:endParaRPr>
          </a:p>
          <a:p>
            <a:pPr indent="0" lvl="0" marL="0" rtl="0" algn="l">
              <a:spcBef>
                <a:spcPts val="0"/>
              </a:spcBef>
              <a:spcAft>
                <a:spcPts val="0"/>
              </a:spcAft>
              <a:buNone/>
            </a:pPr>
            <a:r>
              <a:t/>
            </a:r>
            <a:endParaRPr sz="600">
              <a:solidFill>
                <a:schemeClr val="dk2"/>
              </a:solidFill>
            </a:endParaRPr>
          </a:p>
          <a:p>
            <a:pPr indent="0" lvl="0" marL="0" rtl="0" algn="l">
              <a:lnSpc>
                <a:spcPct val="115000"/>
              </a:lnSpc>
              <a:spcBef>
                <a:spcPts val="0"/>
              </a:spcBef>
              <a:spcAft>
                <a:spcPts val="0"/>
              </a:spcAft>
              <a:buNone/>
            </a:pPr>
            <a:r>
              <a:t/>
            </a:r>
            <a:endParaRPr sz="500">
              <a:solidFill>
                <a:schemeClr val="dk2"/>
              </a:solidFill>
            </a:endParaRPr>
          </a:p>
          <a:p>
            <a:pPr indent="0" lvl="0" marL="0" rtl="0" algn="l">
              <a:spcBef>
                <a:spcPts val="0"/>
              </a:spcBef>
              <a:spcAft>
                <a:spcPts val="0"/>
              </a:spcAft>
              <a:buNone/>
            </a:pPr>
            <a:r>
              <a:t/>
            </a:r>
            <a:endParaRPr sz="600">
              <a:solidFill>
                <a:schemeClr val="dk2"/>
              </a:solidFill>
            </a:endParaRPr>
          </a:p>
          <a:p>
            <a:pPr indent="0" lvl="0" marL="0" rtl="0" algn="l">
              <a:spcBef>
                <a:spcPts val="0"/>
              </a:spcBef>
              <a:spcAft>
                <a:spcPts val="0"/>
              </a:spcAft>
              <a:buNone/>
            </a:pPr>
            <a:r>
              <a:t/>
            </a:r>
            <a:endParaRPr sz="500">
              <a:solidFill>
                <a:schemeClr val="dk2"/>
              </a:solidFill>
            </a:endParaRPr>
          </a:p>
          <a:p>
            <a:pPr indent="0" lvl="0" marL="0" rtl="0" algn="l">
              <a:lnSpc>
                <a:spcPct val="115000"/>
              </a:lnSpc>
              <a:spcBef>
                <a:spcPts val="0"/>
              </a:spcBef>
              <a:spcAft>
                <a:spcPts val="0"/>
              </a:spcAft>
              <a:buNone/>
            </a:pPr>
            <a:r>
              <a:t/>
            </a:r>
            <a:endParaRPr sz="500">
              <a:solidFill>
                <a:schemeClr val="dk2"/>
              </a:solidFill>
            </a:endParaRPr>
          </a:p>
        </p:txBody>
      </p:sp>
      <p:sp>
        <p:nvSpPr>
          <p:cNvPr id="509" name="Google Shape;509;p5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4"/>
          <p:cNvSpPr txBox="1"/>
          <p:nvPr>
            <p:ph type="title"/>
          </p:nvPr>
        </p:nvSpPr>
        <p:spPr>
          <a:xfrm>
            <a:off x="265500" y="1473550"/>
            <a:ext cx="4045200" cy="13182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sz="2500">
                <a:solidFill>
                  <a:schemeClr val="lt2"/>
                </a:solidFill>
              </a:rPr>
              <a:t>Data &gt;</a:t>
            </a:r>
            <a:endParaRPr sz="2500">
              <a:solidFill>
                <a:schemeClr val="lt2"/>
              </a:solidFill>
            </a:endParaRPr>
          </a:p>
          <a:p>
            <a:pPr indent="0" lvl="0" marL="457200" rtl="0" algn="l">
              <a:spcBef>
                <a:spcPts val="0"/>
              </a:spcBef>
              <a:spcAft>
                <a:spcPts val="0"/>
              </a:spcAft>
              <a:buNone/>
            </a:pPr>
            <a:r>
              <a:rPr lang="en" sz="2500">
                <a:solidFill>
                  <a:schemeClr val="lt2"/>
                </a:solidFill>
              </a:rPr>
              <a:t>AWS RD + S3 &gt; </a:t>
            </a:r>
            <a:endParaRPr sz="2500">
              <a:solidFill>
                <a:schemeClr val="lt2"/>
              </a:solidFill>
            </a:endParaRPr>
          </a:p>
          <a:p>
            <a:pPr indent="0" lvl="0" marL="457200" rtl="0" algn="l">
              <a:spcBef>
                <a:spcPts val="0"/>
              </a:spcBef>
              <a:spcAft>
                <a:spcPts val="0"/>
              </a:spcAft>
              <a:buNone/>
            </a:pPr>
            <a:r>
              <a:rPr lang="en" sz="2500">
                <a:solidFill>
                  <a:schemeClr val="lt2"/>
                </a:solidFill>
              </a:rPr>
              <a:t>Postgres &gt;</a:t>
            </a:r>
            <a:endParaRPr sz="2500">
              <a:solidFill>
                <a:schemeClr val="lt2"/>
              </a:solidFill>
            </a:endParaRPr>
          </a:p>
          <a:p>
            <a:pPr indent="0" lvl="0" marL="457200" rtl="0" algn="l">
              <a:spcBef>
                <a:spcPts val="0"/>
              </a:spcBef>
              <a:spcAft>
                <a:spcPts val="0"/>
              </a:spcAft>
              <a:buNone/>
            </a:pPr>
            <a:r>
              <a:rPr lang="en" sz="2500">
                <a:solidFill>
                  <a:schemeClr val="lt2"/>
                </a:solidFill>
              </a:rPr>
              <a:t>Jupyter Notebook &gt;</a:t>
            </a:r>
            <a:endParaRPr sz="2500">
              <a:solidFill>
                <a:schemeClr val="lt2"/>
              </a:solidFill>
            </a:endParaRPr>
          </a:p>
          <a:p>
            <a:pPr indent="0" lvl="0" marL="457200" rtl="0" algn="l">
              <a:spcBef>
                <a:spcPts val="0"/>
              </a:spcBef>
              <a:spcAft>
                <a:spcPts val="0"/>
              </a:spcAft>
              <a:buNone/>
            </a:pPr>
            <a:r>
              <a:rPr lang="en" sz="2500">
                <a:solidFill>
                  <a:schemeClr val="lt2"/>
                </a:solidFill>
              </a:rPr>
              <a:t>Pandas &gt;</a:t>
            </a:r>
            <a:endParaRPr sz="2500">
              <a:solidFill>
                <a:schemeClr val="lt2"/>
              </a:solidFill>
            </a:endParaRPr>
          </a:p>
          <a:p>
            <a:pPr indent="0" lvl="0" marL="457200" rtl="0" algn="l">
              <a:spcBef>
                <a:spcPts val="0"/>
              </a:spcBef>
              <a:spcAft>
                <a:spcPts val="0"/>
              </a:spcAft>
              <a:buNone/>
            </a:pPr>
            <a:r>
              <a:t/>
            </a:r>
            <a:endParaRPr sz="2500">
              <a:solidFill>
                <a:schemeClr val="lt2"/>
              </a:solidFill>
            </a:endParaRPr>
          </a:p>
        </p:txBody>
      </p:sp>
      <p:sp>
        <p:nvSpPr>
          <p:cNvPr id="515" name="Google Shape;515;p54"/>
          <p:cNvSpPr txBox="1"/>
          <p:nvPr/>
        </p:nvSpPr>
        <p:spPr>
          <a:xfrm>
            <a:off x="4840125" y="104350"/>
            <a:ext cx="5088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200">
                <a:solidFill>
                  <a:schemeClr val="accent6"/>
                </a:solidFill>
                <a:latin typeface="Lato"/>
                <a:ea typeface="Lato"/>
                <a:cs typeface="Lato"/>
                <a:sym typeface="Lato"/>
              </a:rPr>
              <a:t>55 </a:t>
            </a:r>
            <a:r>
              <a:rPr b="1" lang="en" sz="2200">
                <a:solidFill>
                  <a:schemeClr val="accent6"/>
                </a:solidFill>
                <a:latin typeface="Lato"/>
                <a:ea typeface="Lato"/>
                <a:cs typeface="Lato"/>
                <a:sym typeface="Lato"/>
              </a:rPr>
              <a:t>Categorical Variables</a:t>
            </a:r>
            <a:endParaRPr b="1" sz="7200">
              <a:solidFill>
                <a:schemeClr val="accent6"/>
              </a:solidFill>
              <a:latin typeface="Lato"/>
              <a:ea typeface="Lato"/>
              <a:cs typeface="Lato"/>
              <a:sym typeface="Lato"/>
            </a:endParaRPr>
          </a:p>
        </p:txBody>
      </p:sp>
      <p:sp>
        <p:nvSpPr>
          <p:cNvPr id="516" name="Google Shape;516;p54"/>
          <p:cNvSpPr txBox="1"/>
          <p:nvPr/>
        </p:nvSpPr>
        <p:spPr>
          <a:xfrm>
            <a:off x="4840125" y="997600"/>
            <a:ext cx="5088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200">
                <a:solidFill>
                  <a:schemeClr val="accent6"/>
                </a:solidFill>
                <a:latin typeface="Lato"/>
                <a:ea typeface="Lato"/>
                <a:cs typeface="Lato"/>
                <a:sym typeface="Lato"/>
              </a:rPr>
              <a:t>13 </a:t>
            </a:r>
            <a:r>
              <a:rPr b="1" lang="en" sz="2200">
                <a:solidFill>
                  <a:schemeClr val="accent6"/>
                </a:solidFill>
                <a:latin typeface="Lato"/>
                <a:ea typeface="Lato"/>
                <a:cs typeface="Lato"/>
                <a:sym typeface="Lato"/>
              </a:rPr>
              <a:t>Numerical Variables</a:t>
            </a:r>
            <a:endParaRPr b="1" sz="7200">
              <a:solidFill>
                <a:schemeClr val="accent6"/>
              </a:solidFill>
              <a:latin typeface="Lato"/>
              <a:ea typeface="Lato"/>
              <a:cs typeface="Lato"/>
              <a:sym typeface="Lato"/>
            </a:endParaRPr>
          </a:p>
        </p:txBody>
      </p:sp>
      <p:sp>
        <p:nvSpPr>
          <p:cNvPr id="517" name="Google Shape;517;p54"/>
          <p:cNvSpPr txBox="1"/>
          <p:nvPr/>
        </p:nvSpPr>
        <p:spPr>
          <a:xfrm>
            <a:off x="5369350" y="1849050"/>
            <a:ext cx="5088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200">
                <a:solidFill>
                  <a:schemeClr val="accent6"/>
                </a:solidFill>
                <a:latin typeface="Lato"/>
                <a:ea typeface="Lato"/>
                <a:cs typeface="Lato"/>
                <a:sym typeface="Lato"/>
              </a:rPr>
              <a:t>2 </a:t>
            </a:r>
            <a:r>
              <a:rPr b="1" lang="en" sz="2200">
                <a:solidFill>
                  <a:schemeClr val="accent6"/>
                </a:solidFill>
                <a:latin typeface="Lato"/>
                <a:ea typeface="Lato"/>
                <a:cs typeface="Lato"/>
                <a:sym typeface="Lato"/>
              </a:rPr>
              <a:t>Boolean Variables</a:t>
            </a:r>
            <a:endParaRPr b="1" sz="7200">
              <a:solidFill>
                <a:schemeClr val="accent6"/>
              </a:solidFill>
              <a:latin typeface="Lato"/>
              <a:ea typeface="Lato"/>
              <a:cs typeface="Lato"/>
              <a:sym typeface="Lato"/>
            </a:endParaRPr>
          </a:p>
        </p:txBody>
      </p:sp>
      <p:cxnSp>
        <p:nvCxnSpPr>
          <p:cNvPr id="518" name="Google Shape;518;p54"/>
          <p:cNvCxnSpPr/>
          <p:nvPr/>
        </p:nvCxnSpPr>
        <p:spPr>
          <a:xfrm>
            <a:off x="4690350" y="3023250"/>
            <a:ext cx="4349700" cy="0"/>
          </a:xfrm>
          <a:prstGeom prst="straightConnector1">
            <a:avLst/>
          </a:prstGeom>
          <a:noFill/>
          <a:ln cap="flat" cmpd="sng" w="9525">
            <a:solidFill>
              <a:schemeClr val="lt1"/>
            </a:solidFill>
            <a:prstDash val="solid"/>
            <a:round/>
            <a:headEnd len="med" w="med" type="none"/>
            <a:tailEnd len="med" w="med" type="none"/>
          </a:ln>
        </p:spPr>
      </p:cxnSp>
      <p:sp>
        <p:nvSpPr>
          <p:cNvPr id="519" name="Google Shape;519;p54"/>
          <p:cNvSpPr txBox="1"/>
          <p:nvPr/>
        </p:nvSpPr>
        <p:spPr>
          <a:xfrm>
            <a:off x="4909825" y="2989650"/>
            <a:ext cx="5088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200">
                <a:solidFill>
                  <a:schemeClr val="accent6"/>
                </a:solidFill>
                <a:latin typeface="Lato"/>
                <a:ea typeface="Lato"/>
                <a:cs typeface="Lato"/>
                <a:sym typeface="Lato"/>
              </a:rPr>
              <a:t>70 </a:t>
            </a:r>
            <a:r>
              <a:rPr b="1" lang="en" sz="2200">
                <a:solidFill>
                  <a:schemeClr val="accent6"/>
                </a:solidFill>
                <a:latin typeface="Lato"/>
                <a:ea typeface="Lato"/>
                <a:cs typeface="Lato"/>
                <a:sym typeface="Lato"/>
              </a:rPr>
              <a:t>Total Variables</a:t>
            </a:r>
            <a:endParaRPr b="1" sz="7200">
              <a:solidFill>
                <a:schemeClr val="accent6"/>
              </a:solidFill>
              <a:latin typeface="Lato"/>
              <a:ea typeface="Lato"/>
              <a:cs typeface="Lato"/>
              <a:sym typeface="Lato"/>
            </a:endParaRPr>
          </a:p>
        </p:txBody>
      </p:sp>
      <p:sp>
        <p:nvSpPr>
          <p:cNvPr id="520" name="Google Shape;520;p54"/>
          <p:cNvSpPr txBox="1"/>
          <p:nvPr/>
        </p:nvSpPr>
        <p:spPr>
          <a:xfrm>
            <a:off x="4766550" y="247152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6"/>
                </a:solidFill>
                <a:latin typeface="Lato"/>
                <a:ea typeface="Lato"/>
                <a:cs typeface="Lato"/>
                <a:sym typeface="Lato"/>
              </a:rPr>
              <a:t>+</a:t>
            </a:r>
            <a:endParaRPr/>
          </a:p>
        </p:txBody>
      </p:sp>
      <p:sp>
        <p:nvSpPr>
          <p:cNvPr id="521" name="Google Shape;521;p54"/>
          <p:cNvSpPr txBox="1"/>
          <p:nvPr/>
        </p:nvSpPr>
        <p:spPr>
          <a:xfrm>
            <a:off x="304800" y="3048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latin typeface="Raleway"/>
                <a:ea typeface="Raleway"/>
                <a:cs typeface="Raleway"/>
                <a:sym typeface="Raleway"/>
              </a:rPr>
              <a:t>Our Data Exploration</a:t>
            </a:r>
            <a:endParaRPr/>
          </a:p>
        </p:txBody>
      </p:sp>
      <p:sp>
        <p:nvSpPr>
          <p:cNvPr id="522" name="Google Shape;522;p5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55"/>
          <p:cNvPicPr preferRelativeResize="0"/>
          <p:nvPr/>
        </p:nvPicPr>
        <p:blipFill>
          <a:blip r:embed="rId3">
            <a:alphaModFix/>
          </a:blip>
          <a:stretch>
            <a:fillRect/>
          </a:stretch>
        </p:blipFill>
        <p:spPr>
          <a:xfrm>
            <a:off x="6572000" y="16800"/>
            <a:ext cx="2428150" cy="5143500"/>
          </a:xfrm>
          <a:prstGeom prst="rect">
            <a:avLst/>
          </a:prstGeom>
          <a:noFill/>
          <a:ln>
            <a:noFill/>
          </a:ln>
        </p:spPr>
      </p:pic>
      <p:sp>
        <p:nvSpPr>
          <p:cNvPr id="528" name="Google Shape;528;p55"/>
          <p:cNvSpPr txBox="1"/>
          <p:nvPr>
            <p:ph idx="4294967295"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Our ERD</a:t>
            </a:r>
            <a:endParaRPr>
              <a:solidFill>
                <a:schemeClr val="lt2"/>
              </a:solidFill>
            </a:endParaRPr>
          </a:p>
        </p:txBody>
      </p:sp>
      <p:sp>
        <p:nvSpPr>
          <p:cNvPr id="529" name="Google Shape;529;p5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6"/>
          <p:cNvSpPr txBox="1"/>
          <p:nvPr/>
        </p:nvSpPr>
        <p:spPr>
          <a:xfrm>
            <a:off x="372475" y="921800"/>
            <a:ext cx="7267500" cy="459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lang="en" sz="1100">
                <a:solidFill>
                  <a:schemeClr val="dk2"/>
                </a:solidFill>
              </a:rPr>
              <a:t>1 - source: IMDb Movies Extensive Dataset</a:t>
            </a:r>
            <a:endParaRPr sz="1100">
              <a:solidFill>
                <a:schemeClr val="dk2"/>
              </a:solidFill>
            </a:endParaRPr>
          </a:p>
          <a:p>
            <a:pPr indent="0" lvl="0" marL="0" rtl="0" algn="l">
              <a:spcBef>
                <a:spcPts val="1200"/>
              </a:spcBef>
              <a:spcAft>
                <a:spcPts val="0"/>
              </a:spcAft>
              <a:buNone/>
            </a:pPr>
            <a:r>
              <a:rPr lang="en" sz="1000">
                <a:solidFill>
                  <a:schemeClr val="dk2"/>
                </a:solidFill>
                <a:latin typeface="Courier New"/>
                <a:ea typeface="Courier New"/>
                <a:cs typeface="Courier New"/>
                <a:sym typeface="Courier New"/>
              </a:rPr>
              <a:t>https://www.kaggle.com/stefanoleone992/imdb-extensive-dataset</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00">
                <a:solidFill>
                  <a:schemeClr val="dk2"/>
                </a:solidFill>
                <a:latin typeface="Courier New"/>
                <a:ea typeface="Courier New"/>
                <a:cs typeface="Courier New"/>
                <a:sym typeface="Courier New"/>
              </a:rPr>
              <a:t>file: https://www.kaggle.com/stefanoleone992/imdb-extensive-dataset/download</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00">
                <a:solidFill>
                  <a:schemeClr val="dk2"/>
                </a:solidFill>
                <a:latin typeface="Courier New"/>
                <a:ea typeface="Courier New"/>
                <a:cs typeface="Courier New"/>
                <a:sym typeface="Courier New"/>
              </a:rPr>
              <a:t>Contains metadata scraped from IMDB movies with at least 100 votes as of 1/1/2020</a:t>
            </a:r>
            <a:endParaRPr sz="1000">
              <a:solidFill>
                <a:schemeClr val="dk2"/>
              </a:solidFill>
              <a:latin typeface="Courier New"/>
              <a:ea typeface="Courier New"/>
              <a:cs typeface="Courier New"/>
              <a:sym typeface="Courier New"/>
            </a:endParaRPr>
          </a:p>
          <a:p>
            <a:pPr indent="0" lvl="0" marL="152400" marR="152400" rtl="0" algn="l">
              <a:lnSpc>
                <a:spcPct val="145000"/>
              </a:lnSpc>
              <a:spcBef>
                <a:spcPts val="0"/>
              </a:spcBef>
              <a:spcAft>
                <a:spcPts val="0"/>
              </a:spcAft>
              <a:buClr>
                <a:schemeClr val="dk2"/>
              </a:buClr>
              <a:buSzPts val="1100"/>
              <a:buFont typeface="Arial"/>
              <a:buNone/>
            </a:pPr>
            <a:r>
              <a:t/>
            </a:r>
            <a:endParaRPr sz="1000">
              <a:solidFill>
                <a:schemeClr val="dk2"/>
              </a:solidFill>
              <a:latin typeface="Courier New"/>
              <a:ea typeface="Courier New"/>
              <a:cs typeface="Courier New"/>
              <a:sym typeface="Courier New"/>
            </a:endParaRPr>
          </a:p>
          <a:p>
            <a:pPr indent="0" lvl="0" marL="0" rtl="0" algn="l">
              <a:lnSpc>
                <a:spcPct val="115000"/>
              </a:lnSpc>
              <a:spcBef>
                <a:spcPts val="1200"/>
              </a:spcBef>
              <a:spcAft>
                <a:spcPts val="0"/>
              </a:spcAft>
              <a:buClr>
                <a:schemeClr val="dk2"/>
              </a:buClr>
              <a:buSzPts val="1100"/>
              <a:buFont typeface="Arial"/>
              <a:buNone/>
            </a:pPr>
            <a:r>
              <a:rPr lang="en" sz="1100">
                <a:solidFill>
                  <a:schemeClr val="dk2"/>
                </a:solidFill>
              </a:rPr>
              <a:t>2 - The Movies Dataset (TMDB)</a:t>
            </a:r>
            <a:endParaRPr sz="1100">
              <a:solidFill>
                <a:schemeClr val="dk2"/>
              </a:solidFill>
            </a:endParaRPr>
          </a:p>
          <a:p>
            <a:pPr indent="0" lvl="0" marL="0" rtl="0" algn="l">
              <a:spcBef>
                <a:spcPts val="1200"/>
              </a:spcBef>
              <a:spcAft>
                <a:spcPts val="0"/>
              </a:spcAft>
              <a:buNone/>
            </a:pPr>
            <a:r>
              <a:rPr lang="en" sz="1000">
                <a:solidFill>
                  <a:schemeClr val="dk2"/>
                </a:solidFill>
                <a:latin typeface="Courier New"/>
                <a:ea typeface="Courier New"/>
                <a:cs typeface="Courier New"/>
                <a:sym typeface="Courier New"/>
              </a:rPr>
              <a:t>source: https://www.kaggle.com/rounakbanik/the-movies-dataset?select=movies_metadata.csv</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00">
                <a:solidFill>
                  <a:schemeClr val="dk2"/>
                </a:solidFill>
                <a:latin typeface="Courier New"/>
                <a:ea typeface="Courier New"/>
                <a:cs typeface="Courier New"/>
                <a:sym typeface="Courier New"/>
              </a:rPr>
              <a:t>file: https://www.kaggle.com/rounakbanik/the-movies-dataset/download</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00">
                <a:solidFill>
                  <a:schemeClr val="dk2"/>
                </a:solidFill>
                <a:latin typeface="Courier New"/>
                <a:ea typeface="Courier New"/>
                <a:cs typeface="Courier New"/>
                <a:sym typeface="Courier New"/>
              </a:rPr>
              <a:t>Contains metadata from the Full MovieLens Dataset for movies released on or before July 2017.</a:t>
            </a:r>
            <a:endParaRPr sz="1000">
              <a:solidFill>
                <a:schemeClr val="dk2"/>
              </a:solidFill>
              <a:latin typeface="Courier New"/>
              <a:ea typeface="Courier New"/>
              <a:cs typeface="Courier New"/>
              <a:sym typeface="Courier New"/>
            </a:endParaRPr>
          </a:p>
          <a:p>
            <a:pPr indent="0" lvl="0" marL="152400" marR="152400" rtl="0" algn="l">
              <a:lnSpc>
                <a:spcPct val="145000"/>
              </a:lnSpc>
              <a:spcBef>
                <a:spcPts val="0"/>
              </a:spcBef>
              <a:spcAft>
                <a:spcPts val="0"/>
              </a:spcAft>
              <a:buClr>
                <a:schemeClr val="dk2"/>
              </a:buClr>
              <a:buSzPts val="1100"/>
              <a:buFont typeface="Arial"/>
              <a:buNone/>
            </a:pPr>
            <a:r>
              <a:t/>
            </a:r>
            <a:endParaRPr sz="1000">
              <a:solidFill>
                <a:schemeClr val="dk2"/>
              </a:solidFill>
              <a:latin typeface="Courier New"/>
              <a:ea typeface="Courier New"/>
              <a:cs typeface="Courier New"/>
              <a:sym typeface="Courier New"/>
            </a:endParaRPr>
          </a:p>
          <a:p>
            <a:pPr indent="0" lvl="0" marL="0" rtl="0" algn="l">
              <a:lnSpc>
                <a:spcPct val="115000"/>
              </a:lnSpc>
              <a:spcBef>
                <a:spcPts val="1200"/>
              </a:spcBef>
              <a:spcAft>
                <a:spcPts val="0"/>
              </a:spcAft>
              <a:buClr>
                <a:schemeClr val="dk2"/>
              </a:buClr>
              <a:buSzPts val="1100"/>
              <a:buFont typeface="Arial"/>
              <a:buNone/>
            </a:pPr>
            <a:r>
              <a:rPr lang="en" sz="1100">
                <a:solidFill>
                  <a:schemeClr val="dk2"/>
                </a:solidFill>
              </a:rPr>
              <a:t>3 - Film Awards (IMDB)</a:t>
            </a:r>
            <a:endParaRPr sz="1100">
              <a:solidFill>
                <a:schemeClr val="dk2"/>
              </a:solidFill>
            </a:endParaRPr>
          </a:p>
          <a:p>
            <a:pPr indent="0" lvl="0" marL="0" rtl="0" algn="l">
              <a:spcBef>
                <a:spcPts val="1200"/>
              </a:spcBef>
              <a:spcAft>
                <a:spcPts val="0"/>
              </a:spcAft>
              <a:buNone/>
            </a:pPr>
            <a:r>
              <a:rPr lang="en" sz="1000">
                <a:solidFill>
                  <a:schemeClr val="dk2"/>
                </a:solidFill>
                <a:latin typeface="Courier New"/>
                <a:ea typeface="Courier New"/>
                <a:cs typeface="Courier New"/>
                <a:sym typeface="Courier New"/>
              </a:rPr>
              <a:t>source: https://www.kaggle.com/iwooloowi/film-awards-imdb</a:t>
            </a:r>
            <a:endParaRPr sz="100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000">
              <a:solidFill>
                <a:schemeClr val="dk2"/>
              </a:solidFill>
              <a:latin typeface="Courier New"/>
              <a:ea typeface="Courier New"/>
              <a:cs typeface="Courier New"/>
              <a:sym typeface="Courier New"/>
            </a:endParaRPr>
          </a:p>
          <a:p>
            <a:pPr indent="0" lvl="0" marL="0" marR="152400" rtl="0" algn="l">
              <a:lnSpc>
                <a:spcPct val="145000"/>
              </a:lnSpc>
              <a:spcBef>
                <a:spcPts val="0"/>
              </a:spcBef>
              <a:spcAft>
                <a:spcPts val="0"/>
              </a:spcAft>
              <a:buClr>
                <a:schemeClr val="dk2"/>
              </a:buClr>
              <a:buSzPts val="1100"/>
              <a:buFont typeface="Arial"/>
              <a:buNone/>
            </a:pPr>
            <a:r>
              <a:rPr lang="en" sz="1000">
                <a:solidFill>
                  <a:schemeClr val="dk2"/>
                </a:solidFill>
                <a:latin typeface="Courier New"/>
                <a:ea typeface="Courier New"/>
                <a:cs typeface="Courier New"/>
                <a:sym typeface="Courier New"/>
              </a:rPr>
              <a:t>Last updated 3/25/2020</a:t>
            </a:r>
            <a:endParaRPr sz="1000">
              <a:solidFill>
                <a:schemeClr val="dk2"/>
              </a:solidFill>
              <a:latin typeface="Courier New"/>
              <a:ea typeface="Courier New"/>
              <a:cs typeface="Courier New"/>
              <a:sym typeface="Courier New"/>
            </a:endParaRPr>
          </a:p>
          <a:p>
            <a:pPr indent="0" lvl="0" marL="0" rtl="0" algn="l">
              <a:spcBef>
                <a:spcPts val="1200"/>
              </a:spcBef>
              <a:spcAft>
                <a:spcPts val="0"/>
              </a:spcAft>
              <a:buNone/>
            </a:pPr>
            <a:r>
              <a:t/>
            </a:r>
            <a:endParaRPr b="1" sz="2500">
              <a:solidFill>
                <a:srgbClr val="B7B7B7"/>
              </a:solidFill>
              <a:latin typeface="Raleway"/>
              <a:ea typeface="Raleway"/>
              <a:cs typeface="Raleway"/>
              <a:sym typeface="Raleway"/>
            </a:endParaRPr>
          </a:p>
        </p:txBody>
      </p:sp>
      <p:sp>
        <p:nvSpPr>
          <p:cNvPr id="535" name="Google Shape;535;p56"/>
          <p:cNvSpPr txBox="1"/>
          <p:nvPr>
            <p:ph idx="4294967295"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Data Sources</a:t>
            </a:r>
            <a:endParaRPr>
              <a:solidFill>
                <a:schemeClr val="lt2"/>
              </a:solidFill>
            </a:endParaRPr>
          </a:p>
        </p:txBody>
      </p:sp>
      <p:sp>
        <p:nvSpPr>
          <p:cNvPr id="536" name="Google Shape;536;p5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7"/>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Lato"/>
              <a:buChar char="-"/>
            </a:pPr>
            <a:r>
              <a:rPr b="0" lang="en" sz="1800" u="sng">
                <a:solidFill>
                  <a:schemeClr val="hlink"/>
                </a:solidFill>
                <a:latin typeface="Lato"/>
                <a:ea typeface="Lato"/>
                <a:cs typeface="Lato"/>
                <a:sym typeface="Lato"/>
                <a:hlinkClick r:id="rId3"/>
              </a:rPr>
              <a:t>Link to Repository </a:t>
            </a:r>
            <a:endParaRPr sz="1700">
              <a:solidFill>
                <a:schemeClr val="dk2"/>
              </a:solidFill>
              <a:latin typeface="Lato"/>
              <a:ea typeface="Lato"/>
              <a:cs typeface="Lato"/>
              <a:sym typeface="Lato"/>
            </a:endParaRPr>
          </a:p>
          <a:p>
            <a:pPr indent="-336550" lvl="0" marL="457200" rtl="0" algn="l">
              <a:lnSpc>
                <a:spcPct val="115000"/>
              </a:lnSpc>
              <a:spcBef>
                <a:spcPts val="0"/>
              </a:spcBef>
              <a:spcAft>
                <a:spcPts val="0"/>
              </a:spcAft>
              <a:buClr>
                <a:schemeClr val="dk2"/>
              </a:buClr>
              <a:buSzPts val="1700"/>
              <a:buFont typeface="Lato"/>
              <a:buChar char="-"/>
            </a:pPr>
            <a:r>
              <a:rPr b="0" lang="en" sz="1800" u="sng">
                <a:solidFill>
                  <a:schemeClr val="hlink"/>
                </a:solidFill>
                <a:latin typeface="Lato"/>
                <a:ea typeface="Lato"/>
                <a:cs typeface="Lato"/>
                <a:sym typeface="Lato"/>
                <a:hlinkClick r:id="rId4"/>
              </a:rPr>
              <a:t>Link to ReadMe.md file</a:t>
            </a:r>
            <a:endParaRPr sz="1700">
              <a:solidFill>
                <a:schemeClr val="dk2"/>
              </a:solidFill>
              <a:latin typeface="Lato"/>
              <a:ea typeface="Lato"/>
              <a:cs typeface="Lato"/>
              <a:sym typeface="Lato"/>
            </a:endParaRPr>
          </a:p>
          <a:p>
            <a:pPr indent="0" lvl="0" marL="0" rtl="0" algn="l">
              <a:spcBef>
                <a:spcPts val="1600"/>
              </a:spcBef>
              <a:spcAft>
                <a:spcPts val="0"/>
              </a:spcAft>
              <a:buNone/>
            </a:pPr>
            <a:r>
              <a:rPr lang="en"/>
              <a:t>Link to Profile Report</a:t>
            </a:r>
            <a:endParaRPr/>
          </a:p>
        </p:txBody>
      </p:sp>
      <p:sp>
        <p:nvSpPr>
          <p:cNvPr id="542" name="Google Shape;542;p5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400">
                <a:solidFill>
                  <a:schemeClr val="dk2"/>
                </a:solidFill>
              </a:rPr>
              <a:t>The Google Translate app can repeat anything you say in up to </a:t>
            </a:r>
            <a:r>
              <a:rPr lang="en"/>
              <a:t>NINETY LANGUAGES</a:t>
            </a:r>
            <a:r>
              <a:rPr lang="en" sz="2400"/>
              <a:t> </a:t>
            </a:r>
            <a:r>
              <a:rPr b="0" lang="en" sz="2400">
                <a:solidFill>
                  <a:schemeClr val="dk2"/>
                </a:solidFill>
              </a:rPr>
              <a:t>from German and Japanese  to Czech and Zulu</a:t>
            </a:r>
            <a:endParaRPr b="0" sz="2400">
              <a:solidFill>
                <a:schemeClr val="dk2"/>
              </a:solidFill>
            </a:endParaRPr>
          </a:p>
        </p:txBody>
      </p:sp>
      <p:pic>
        <p:nvPicPr>
          <p:cNvPr id="106" name="Google Shape;106;p17"/>
          <p:cNvPicPr preferRelativeResize="0"/>
          <p:nvPr/>
        </p:nvPicPr>
        <p:blipFill rotWithShape="1">
          <a:blip r:embed="rId3">
            <a:alphaModFix/>
          </a:blip>
          <a:srcRect b="0" l="0" r="42857" t="0"/>
          <a:stretch/>
        </p:blipFill>
        <p:spPr>
          <a:xfrm>
            <a:off x="4572000" y="0"/>
            <a:ext cx="4572000" cy="5143500"/>
          </a:xfrm>
          <a:prstGeom prst="rect">
            <a:avLst/>
          </a:prstGeom>
          <a:noFill/>
          <a:ln>
            <a:noFill/>
          </a:ln>
        </p:spPr>
      </p:pic>
      <p:sp>
        <p:nvSpPr>
          <p:cNvPr id="107" name="Google Shape;107;p17"/>
          <p:cNvSpPr/>
          <p:nvPr/>
        </p:nvSpPr>
        <p:spPr>
          <a:xfrm>
            <a:off x="4310700" y="0"/>
            <a:ext cx="2210400" cy="521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 name="Google Shape;108;p17"/>
          <p:cNvPicPr preferRelativeResize="0"/>
          <p:nvPr/>
        </p:nvPicPr>
        <p:blipFill>
          <a:blip r:embed="rId4">
            <a:alphaModFix/>
          </a:blip>
          <a:stretch>
            <a:fillRect/>
          </a:stretch>
        </p:blipFill>
        <p:spPr>
          <a:xfrm>
            <a:off x="200800" y="1228875"/>
            <a:ext cx="6320425" cy="2847225"/>
          </a:xfrm>
          <a:prstGeom prst="rect">
            <a:avLst/>
          </a:prstGeom>
          <a:noFill/>
          <a:ln>
            <a:noFill/>
          </a:ln>
        </p:spPr>
      </p:pic>
      <p:sp>
        <p:nvSpPr>
          <p:cNvPr id="109" name="Google Shape;109;p17"/>
          <p:cNvSpPr txBox="1"/>
          <p:nvPr>
            <p:ph type="title"/>
          </p:nvPr>
        </p:nvSpPr>
        <p:spPr>
          <a:xfrm>
            <a:off x="481375" y="2571750"/>
            <a:ext cx="5912400" cy="2571900"/>
          </a:xfrm>
          <a:prstGeom prst="rect">
            <a:avLst/>
          </a:prstGeom>
          <a:solidFill>
            <a:schemeClr val="lt1"/>
          </a:solidFill>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Font typeface="Lato"/>
              <a:buAutoNum type="arabicPeriod"/>
            </a:pPr>
            <a:r>
              <a:rPr lang="en" sz="1800">
                <a:solidFill>
                  <a:srgbClr val="000000"/>
                </a:solidFill>
                <a:latin typeface="Lato"/>
                <a:ea typeface="Lato"/>
                <a:cs typeface="Lato"/>
                <a:sym typeface="Lato"/>
              </a:rPr>
              <a:t>Popularity</a:t>
            </a:r>
            <a:r>
              <a:rPr b="0" lang="en" sz="1800">
                <a:solidFill>
                  <a:srgbClr val="000000"/>
                </a:solidFill>
                <a:latin typeface="Lato"/>
                <a:ea typeface="Lato"/>
                <a:cs typeface="Lato"/>
                <a:sym typeface="Lato"/>
              </a:rPr>
              <a:t> </a:t>
            </a:r>
            <a:r>
              <a:rPr b="0" lang="en" sz="1400">
                <a:solidFill>
                  <a:srgbClr val="000000"/>
                </a:solidFill>
                <a:latin typeface="Lato"/>
                <a:ea typeface="Lato"/>
                <a:cs typeface="Lato"/>
                <a:sym typeface="Lato"/>
              </a:rPr>
              <a:t>(Proprietary Scores, User Ratings, Critic Ratings)</a:t>
            </a:r>
            <a:endParaRPr b="0" sz="1400">
              <a:solidFill>
                <a:srgbClr val="000000"/>
              </a:solidFill>
              <a:latin typeface="Lato"/>
              <a:ea typeface="Lato"/>
              <a:cs typeface="Lato"/>
              <a:sym typeface="Lato"/>
            </a:endParaRPr>
          </a:p>
          <a:p>
            <a:pPr indent="-330200" lvl="0" marL="457200" rtl="0" algn="l">
              <a:lnSpc>
                <a:spcPct val="115000"/>
              </a:lnSpc>
              <a:spcBef>
                <a:spcPts val="0"/>
              </a:spcBef>
              <a:spcAft>
                <a:spcPts val="0"/>
              </a:spcAft>
              <a:buClr>
                <a:schemeClr val="dk2"/>
              </a:buClr>
              <a:buSzPts val="1600"/>
              <a:buFont typeface="Lato"/>
              <a:buAutoNum type="arabicPeriod"/>
            </a:pPr>
            <a:r>
              <a:rPr lang="en" sz="1800">
                <a:solidFill>
                  <a:srgbClr val="000000"/>
                </a:solidFill>
                <a:latin typeface="Lato"/>
                <a:ea typeface="Lato"/>
                <a:cs typeface="Lato"/>
                <a:sym typeface="Lato"/>
              </a:rPr>
              <a:t>Estimated Profitability</a:t>
            </a:r>
            <a:r>
              <a:rPr b="0" lang="en" sz="1800">
                <a:solidFill>
                  <a:srgbClr val="000000"/>
                </a:solidFill>
                <a:latin typeface="Lato"/>
                <a:ea typeface="Lato"/>
                <a:cs typeface="Lato"/>
                <a:sym typeface="Lato"/>
              </a:rPr>
              <a:t> </a:t>
            </a:r>
            <a:r>
              <a:rPr b="0" lang="en" sz="1400">
                <a:solidFill>
                  <a:srgbClr val="000000"/>
                </a:solidFill>
                <a:latin typeface="Lato"/>
                <a:ea typeface="Lato"/>
                <a:cs typeface="Lato"/>
                <a:sym typeface="Lato"/>
              </a:rPr>
              <a:t>(Revenue-Budget)</a:t>
            </a:r>
            <a:endParaRPr b="0" sz="1400">
              <a:solidFill>
                <a:srgbClr val="000000"/>
              </a:solidFill>
              <a:latin typeface="Lato"/>
              <a:ea typeface="Lato"/>
              <a:cs typeface="Lato"/>
              <a:sym typeface="Lato"/>
            </a:endParaRPr>
          </a:p>
          <a:p>
            <a:pPr indent="-330200" lvl="0" marL="457200" rtl="0" algn="l">
              <a:lnSpc>
                <a:spcPct val="115000"/>
              </a:lnSpc>
              <a:spcBef>
                <a:spcPts val="0"/>
              </a:spcBef>
              <a:spcAft>
                <a:spcPts val="0"/>
              </a:spcAft>
              <a:buClr>
                <a:schemeClr val="dk2"/>
              </a:buClr>
              <a:buSzPts val="1600"/>
              <a:buFont typeface="Lato"/>
              <a:buAutoNum type="arabicPeriod"/>
            </a:pPr>
            <a:r>
              <a:rPr lang="en" sz="1800">
                <a:solidFill>
                  <a:srgbClr val="000000"/>
                </a:solidFill>
                <a:latin typeface="Lato"/>
                <a:ea typeface="Lato"/>
                <a:cs typeface="Lato"/>
                <a:sym typeface="Lato"/>
              </a:rPr>
              <a:t>Awards</a:t>
            </a:r>
            <a:endParaRPr sz="1800">
              <a:solidFill>
                <a:srgbClr val="000000"/>
              </a:solidFill>
              <a:latin typeface="Lato"/>
              <a:ea typeface="Lato"/>
              <a:cs typeface="Lato"/>
              <a:sym typeface="Lato"/>
            </a:endParaRPr>
          </a:p>
          <a:p>
            <a:pPr indent="0" lvl="0" marL="0" rtl="0" algn="l">
              <a:lnSpc>
                <a:spcPct val="115000"/>
              </a:lnSpc>
              <a:spcBef>
                <a:spcPts val="1600"/>
              </a:spcBef>
              <a:spcAft>
                <a:spcPts val="1600"/>
              </a:spcAft>
              <a:buNone/>
            </a:pPr>
            <a:r>
              <a:t/>
            </a:r>
            <a:endParaRPr b="0" sz="1600">
              <a:solidFill>
                <a:schemeClr val="dk2"/>
              </a:solidFill>
              <a:latin typeface="Lato"/>
              <a:ea typeface="Lato"/>
              <a:cs typeface="Lato"/>
              <a:sym typeface="Lato"/>
            </a:endParaRPr>
          </a:p>
        </p:txBody>
      </p:sp>
      <p:sp>
        <p:nvSpPr>
          <p:cNvPr id="110" name="Google Shape;110;p17"/>
          <p:cNvSpPr/>
          <p:nvPr/>
        </p:nvSpPr>
        <p:spPr>
          <a:xfrm>
            <a:off x="909900" y="1318525"/>
            <a:ext cx="2691900" cy="55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txBox="1"/>
          <p:nvPr>
            <p:ph type="title"/>
          </p:nvPr>
        </p:nvSpPr>
        <p:spPr>
          <a:xfrm>
            <a:off x="991575" y="1356800"/>
            <a:ext cx="2654400" cy="55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1"/>
                </a:solidFill>
              </a:rPr>
              <a:t>su</a:t>
            </a:r>
            <a:r>
              <a:rPr lang="en">
                <a:solidFill>
                  <a:schemeClr val="accent1"/>
                </a:solidFill>
              </a:rPr>
              <a:t>c</a:t>
            </a:r>
            <a:r>
              <a:rPr b="0" lang="en" sz="2400">
                <a:solidFill>
                  <a:schemeClr val="accent1"/>
                </a:solidFill>
                <a:latin typeface="Arial"/>
                <a:ea typeface="Arial"/>
                <a:cs typeface="Arial"/>
                <a:sym typeface="Arial"/>
              </a:rPr>
              <a:t>•</a:t>
            </a:r>
            <a:r>
              <a:rPr lang="en">
                <a:solidFill>
                  <a:schemeClr val="accent1"/>
                </a:solidFill>
              </a:rPr>
              <a:t>cess</a:t>
            </a:r>
            <a:endParaRPr>
              <a:solidFill>
                <a:schemeClr val="accent1"/>
              </a:solidFill>
            </a:endParaRPr>
          </a:p>
        </p:txBody>
      </p:sp>
      <p:sp>
        <p:nvSpPr>
          <p:cNvPr id="112" name="Google Shape;112;p1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13" name="Google Shape;113;p17"/>
          <p:cNvCxnSpPr/>
          <p:nvPr/>
        </p:nvCxnSpPr>
        <p:spPr>
          <a:xfrm>
            <a:off x="7017550" y="4484075"/>
            <a:ext cx="4947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 name="Shape 117"/>
        <p:cNvGrpSpPr/>
        <p:nvPr/>
      </p:nvGrpSpPr>
      <p:grpSpPr>
        <a:xfrm>
          <a:off x="0" y="0"/>
          <a:ext cx="0" cy="0"/>
          <a:chOff x="0" y="0"/>
          <a:chExt cx="0" cy="0"/>
        </a:xfrm>
      </p:grpSpPr>
      <p:sp>
        <p:nvSpPr>
          <p:cNvPr id="118" name="Google Shape;118;p18"/>
          <p:cNvSpPr txBox="1"/>
          <p:nvPr>
            <p:ph idx="1" type="body"/>
          </p:nvPr>
        </p:nvSpPr>
        <p:spPr>
          <a:xfrm>
            <a:off x="4832750"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Meet Ellen.</a:t>
            </a:r>
            <a:r>
              <a:rPr lang="en" sz="3000">
                <a:solidFill>
                  <a:schemeClr val="dk1"/>
                </a:solidFill>
              </a:rPr>
              <a:t> </a:t>
            </a:r>
            <a:endParaRPr sz="3000">
              <a:solidFill>
                <a:schemeClr val="dk1"/>
              </a:solidFill>
            </a:endParaRPr>
          </a:p>
          <a:p>
            <a:pPr indent="0" lvl="0" marL="0" rtl="0" algn="l">
              <a:spcBef>
                <a:spcPts val="1600"/>
              </a:spcBef>
              <a:spcAft>
                <a:spcPts val="0"/>
              </a:spcAft>
              <a:buClr>
                <a:schemeClr val="dk2"/>
              </a:buClr>
              <a:buSzPts val="1100"/>
              <a:buFont typeface="Arial"/>
              <a:buNone/>
            </a:pPr>
            <a:r>
              <a:rPr lang="en" sz="1800">
                <a:solidFill>
                  <a:srgbClr val="000000"/>
                </a:solidFill>
              </a:rPr>
              <a:t>She is the owner of a new start up streaming service, Serenity Streaming. She’s looking to use AI and Machine Learning to help connect users with their favorite movie they have never even heard of. </a:t>
            </a:r>
            <a:endParaRPr sz="1800">
              <a:solidFill>
                <a:srgbClr val="000000"/>
              </a:solidFill>
            </a:endParaRPr>
          </a:p>
          <a:p>
            <a:pPr indent="0" lvl="0" marL="0" rtl="0" algn="l">
              <a:spcBef>
                <a:spcPts val="1600"/>
              </a:spcBef>
              <a:spcAft>
                <a:spcPts val="1600"/>
              </a:spcAft>
              <a:buClr>
                <a:schemeClr val="dk2"/>
              </a:buClr>
              <a:buSzPts val="1100"/>
              <a:buFont typeface="Arial"/>
              <a:buNone/>
            </a:pPr>
            <a:r>
              <a:rPr lang="en" sz="1800">
                <a:solidFill>
                  <a:srgbClr val="000000"/>
                </a:solidFill>
              </a:rPr>
              <a:t>Right now she’s still working out of her home office and realizes despite a ton of data, she needs a proof of concept machine learning model to get investment interest.</a:t>
            </a:r>
            <a:endParaRPr sz="1800">
              <a:solidFill>
                <a:srgbClr val="000000"/>
              </a:solidFill>
            </a:endParaRPr>
          </a:p>
        </p:txBody>
      </p:sp>
      <p:pic>
        <p:nvPicPr>
          <p:cNvPr id="119" name="Google Shape;119;p18"/>
          <p:cNvPicPr preferRelativeResize="0"/>
          <p:nvPr/>
        </p:nvPicPr>
        <p:blipFill>
          <a:blip r:embed="rId3">
            <a:alphaModFix/>
          </a:blip>
          <a:stretch>
            <a:fillRect/>
          </a:stretch>
        </p:blipFill>
        <p:spPr>
          <a:xfrm>
            <a:off x="152400" y="152400"/>
            <a:ext cx="4527950" cy="4527950"/>
          </a:xfrm>
          <a:prstGeom prst="rect">
            <a:avLst/>
          </a:prstGeom>
          <a:noFill/>
          <a:ln>
            <a:noFill/>
          </a:ln>
        </p:spPr>
      </p:pic>
      <p:pic>
        <p:nvPicPr>
          <p:cNvPr id="120" name="Google Shape;120;p18"/>
          <p:cNvPicPr preferRelativeResize="0"/>
          <p:nvPr/>
        </p:nvPicPr>
        <p:blipFill rotWithShape="1">
          <a:blip r:embed="rId4">
            <a:alphaModFix/>
          </a:blip>
          <a:srcRect b="45583" l="18912" r="8849" t="7282"/>
          <a:stretch/>
        </p:blipFill>
        <p:spPr>
          <a:xfrm>
            <a:off x="152400" y="180950"/>
            <a:ext cx="4527950" cy="4469973"/>
          </a:xfrm>
          <a:prstGeom prst="rect">
            <a:avLst/>
          </a:prstGeom>
          <a:noFill/>
          <a:ln>
            <a:noFill/>
          </a:ln>
        </p:spPr>
      </p:pic>
      <p:sp>
        <p:nvSpPr>
          <p:cNvPr id="121" name="Google Shape;121;p1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sp>
        <p:nvSpPr>
          <p:cNvPr id="126" name="Google Shape;126;p19"/>
          <p:cNvSpPr txBox="1"/>
          <p:nvPr>
            <p:ph idx="1" type="body"/>
          </p:nvPr>
        </p:nvSpPr>
        <p:spPr>
          <a:xfrm>
            <a:off x="265176"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Meet Sam.</a:t>
            </a:r>
            <a:r>
              <a:rPr lang="en" sz="3000">
                <a:solidFill>
                  <a:schemeClr val="dk1"/>
                </a:solidFill>
              </a:rPr>
              <a:t> </a:t>
            </a:r>
            <a:endParaRPr sz="3000">
              <a:solidFill>
                <a:schemeClr val="dk1"/>
              </a:solidFill>
            </a:endParaRPr>
          </a:p>
          <a:p>
            <a:pPr indent="0" lvl="0" marL="0" rtl="0" algn="l">
              <a:spcBef>
                <a:spcPts val="1600"/>
              </a:spcBef>
              <a:spcAft>
                <a:spcPts val="0"/>
              </a:spcAft>
              <a:buClr>
                <a:schemeClr val="dk2"/>
              </a:buClr>
              <a:buSzPts val="1100"/>
              <a:buFont typeface="Arial"/>
              <a:buNone/>
            </a:pPr>
            <a:r>
              <a:rPr lang="en" sz="1800">
                <a:solidFill>
                  <a:srgbClr val="000000"/>
                </a:solidFill>
              </a:rPr>
              <a:t>Sam is a newly promoted executive at ABC Movie Productions and is interested in determining the right mix of movie genre, Director’s talents, and A-list actors are going to be the recipe for the next blockbuster. </a:t>
            </a:r>
            <a:endParaRPr sz="1800">
              <a:solidFill>
                <a:srgbClr val="000000"/>
              </a:solidFill>
            </a:endParaRPr>
          </a:p>
          <a:p>
            <a:pPr indent="0" lvl="0" marL="0" rtl="0" algn="l">
              <a:spcBef>
                <a:spcPts val="1600"/>
              </a:spcBef>
              <a:spcAft>
                <a:spcPts val="1600"/>
              </a:spcAft>
              <a:buClr>
                <a:schemeClr val="dk2"/>
              </a:buClr>
              <a:buSzPts val="1100"/>
              <a:buFont typeface="Arial"/>
              <a:buNone/>
            </a:pPr>
            <a:r>
              <a:rPr lang="en" sz="1800">
                <a:solidFill>
                  <a:srgbClr val="000000"/>
                </a:solidFill>
              </a:rPr>
              <a:t>Before him, the boomers were sitting in rooms making all the calls but he thinks data science can flip the script.</a:t>
            </a:r>
            <a:endParaRPr sz="1800">
              <a:solidFill>
                <a:srgbClr val="000000"/>
              </a:solidFill>
            </a:endParaRPr>
          </a:p>
        </p:txBody>
      </p:sp>
      <p:pic>
        <p:nvPicPr>
          <p:cNvPr id="127" name="Google Shape;127;p19"/>
          <p:cNvPicPr preferRelativeResize="0"/>
          <p:nvPr/>
        </p:nvPicPr>
        <p:blipFill>
          <a:blip r:embed="rId3">
            <a:alphaModFix/>
          </a:blip>
          <a:stretch>
            <a:fillRect/>
          </a:stretch>
        </p:blipFill>
        <p:spPr>
          <a:xfrm flipH="1">
            <a:off x="4409800" y="152400"/>
            <a:ext cx="4527950" cy="4527950"/>
          </a:xfrm>
          <a:prstGeom prst="rect">
            <a:avLst/>
          </a:prstGeom>
          <a:noFill/>
          <a:ln>
            <a:noFill/>
          </a:ln>
        </p:spPr>
      </p:pic>
      <p:sp>
        <p:nvSpPr>
          <p:cNvPr id="128" name="Google Shape;128;p1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 name="Shape 132"/>
        <p:cNvGrpSpPr/>
        <p:nvPr/>
      </p:nvGrpSpPr>
      <p:grpSpPr>
        <a:xfrm>
          <a:off x="0" y="0"/>
          <a:ext cx="0" cy="0"/>
          <a:chOff x="0" y="0"/>
          <a:chExt cx="0" cy="0"/>
        </a:xfrm>
      </p:grpSpPr>
      <p:sp>
        <p:nvSpPr>
          <p:cNvPr id="133" name="Google Shape;133;p20"/>
          <p:cNvSpPr txBox="1"/>
          <p:nvPr>
            <p:ph idx="1" type="body"/>
          </p:nvPr>
        </p:nvSpPr>
        <p:spPr>
          <a:xfrm>
            <a:off x="4832750"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Meet Steel.</a:t>
            </a:r>
            <a:r>
              <a:rPr lang="en" sz="3000">
                <a:solidFill>
                  <a:schemeClr val="dk1"/>
                </a:solidFill>
              </a:rPr>
              <a:t> </a:t>
            </a:r>
            <a:endParaRPr sz="3000">
              <a:solidFill>
                <a:schemeClr val="dk1"/>
              </a:solidFill>
            </a:endParaRPr>
          </a:p>
          <a:p>
            <a:pPr indent="0" lvl="0" marL="0" rtl="0" algn="l">
              <a:spcBef>
                <a:spcPts val="1600"/>
              </a:spcBef>
              <a:spcAft>
                <a:spcPts val="0"/>
              </a:spcAft>
              <a:buNone/>
            </a:pPr>
            <a:r>
              <a:rPr lang="en" sz="1800">
                <a:solidFill>
                  <a:srgbClr val="000000"/>
                </a:solidFill>
              </a:rPr>
              <a:t>He recently had a baby so he has no time to watch a bunch of bad movies. When he finally has a free evening, he wants the </a:t>
            </a:r>
            <a:r>
              <a:rPr lang="en" sz="1800">
                <a:solidFill>
                  <a:srgbClr val="000000"/>
                </a:solidFill>
              </a:rPr>
              <a:t>first movie he streams to be one he’s happy to talk about with his new baby boy</a:t>
            </a:r>
            <a:r>
              <a:rPr lang="en" sz="1800">
                <a:solidFill>
                  <a:srgbClr val="000000"/>
                </a:solidFill>
              </a:rPr>
              <a:t>.</a:t>
            </a:r>
            <a:endParaRPr sz="1800">
              <a:solidFill>
                <a:srgbClr val="000000"/>
              </a:solidFill>
            </a:endParaRPr>
          </a:p>
          <a:p>
            <a:pPr indent="0" lvl="0" marL="0" rtl="0" algn="l">
              <a:spcBef>
                <a:spcPts val="1600"/>
              </a:spcBef>
              <a:spcAft>
                <a:spcPts val="1600"/>
              </a:spcAft>
              <a:buClr>
                <a:schemeClr val="dk2"/>
              </a:buClr>
              <a:buSzPts val="1100"/>
              <a:buFont typeface="Arial"/>
              <a:buNone/>
            </a:pPr>
            <a:r>
              <a:rPr lang="en" sz="1800"/>
              <a:t>Let’s see what he should look for in his next popcorn night’s entertainment...</a:t>
            </a:r>
            <a:endParaRPr sz="1800">
              <a:solidFill>
                <a:srgbClr val="000000"/>
              </a:solidFill>
            </a:endParaRPr>
          </a:p>
        </p:txBody>
      </p:sp>
      <p:pic>
        <p:nvPicPr>
          <p:cNvPr id="134" name="Google Shape;134;p20"/>
          <p:cNvPicPr preferRelativeResize="0"/>
          <p:nvPr/>
        </p:nvPicPr>
        <p:blipFill>
          <a:blip r:embed="rId3">
            <a:alphaModFix/>
          </a:blip>
          <a:stretch>
            <a:fillRect/>
          </a:stretch>
        </p:blipFill>
        <p:spPr>
          <a:xfrm>
            <a:off x="152400" y="152400"/>
            <a:ext cx="4527950" cy="4527950"/>
          </a:xfrm>
          <a:prstGeom prst="rect">
            <a:avLst/>
          </a:prstGeom>
          <a:noFill/>
          <a:ln>
            <a:noFill/>
          </a:ln>
        </p:spPr>
      </p:pic>
      <p:sp>
        <p:nvSpPr>
          <p:cNvPr id="135" name="Google Shape;135;p2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283099" y="712150"/>
            <a:ext cx="85398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Spoiler Alert:</a:t>
            </a:r>
            <a:endParaRPr>
              <a:solidFill>
                <a:schemeClr val="dk1"/>
              </a:solidFill>
            </a:endParaRPr>
          </a:p>
          <a:p>
            <a:pPr indent="0" lvl="0" marL="0" rtl="0" algn="l">
              <a:spcBef>
                <a:spcPts val="0"/>
              </a:spcBef>
              <a:spcAft>
                <a:spcPts val="0"/>
              </a:spcAft>
              <a:buNone/>
            </a:pPr>
            <a:r>
              <a:rPr lang="en"/>
              <a:t>Our proof of concept was limited to analyzing </a:t>
            </a:r>
            <a:r>
              <a:rPr lang="en">
                <a:solidFill>
                  <a:schemeClr val="dk1"/>
                </a:solidFill>
              </a:rPr>
              <a:t>ratings</a:t>
            </a:r>
            <a:r>
              <a:rPr lang="en"/>
              <a:t> numeric variables.</a:t>
            </a:r>
            <a:endParaRPr/>
          </a:p>
        </p:txBody>
      </p:sp>
      <p:sp>
        <p:nvSpPr>
          <p:cNvPr id="141" name="Google Shape;141;p2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